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8"/>
  </p:notesMasterIdLst>
  <p:handoutMasterIdLst>
    <p:handoutMasterId r:id="rId29"/>
  </p:handoutMasterIdLst>
  <p:sldIdLst>
    <p:sldId id="291" r:id="rId3"/>
    <p:sldId id="288" r:id="rId4"/>
    <p:sldId id="283" r:id="rId5"/>
    <p:sldId id="284" r:id="rId6"/>
    <p:sldId id="285" r:id="rId7"/>
    <p:sldId id="286" r:id="rId8"/>
    <p:sldId id="262" r:id="rId9"/>
    <p:sldId id="263" r:id="rId10"/>
    <p:sldId id="264" r:id="rId11"/>
    <p:sldId id="265" r:id="rId12"/>
    <p:sldId id="266" r:id="rId13"/>
    <p:sldId id="257" r:id="rId14"/>
    <p:sldId id="270" r:id="rId15"/>
    <p:sldId id="268" r:id="rId16"/>
    <p:sldId id="269" r:id="rId17"/>
    <p:sldId id="290" r:id="rId18"/>
    <p:sldId id="273" r:id="rId19"/>
    <p:sldId id="274" r:id="rId20"/>
    <p:sldId id="280" r:id="rId21"/>
    <p:sldId id="276" r:id="rId22"/>
    <p:sldId id="277" r:id="rId23"/>
    <p:sldId id="278" r:id="rId24"/>
    <p:sldId id="279" r:id="rId25"/>
    <p:sldId id="281"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75" autoAdjust="0"/>
  </p:normalViewPr>
  <p:slideViewPr>
    <p:cSldViewPr>
      <p:cViewPr>
        <p:scale>
          <a:sx n="50" d="100"/>
          <a:sy n="50"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0FEF47-49AD-499B-91F1-1AB4FA2E3973}" type="slidenum">
              <a:rPr lang="en-US"/>
              <a:pPr>
                <a:defRPr/>
              </a:pPr>
              <a:t>‹#›</a:t>
            </a:fld>
            <a:endParaRPr lang="en-US"/>
          </a:p>
        </p:txBody>
      </p:sp>
    </p:spTree>
    <p:extLst>
      <p:ext uri="{BB962C8B-B14F-4D97-AF65-F5344CB8AC3E}">
        <p14:creationId xmlns:p14="http://schemas.microsoft.com/office/powerpoint/2010/main" val="295731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1545A5-7A19-46F2-B1E2-271A4164735E}" type="slidenum">
              <a:rPr lang="en-US"/>
              <a:pPr>
                <a:defRPr/>
              </a:pPr>
              <a:t>‹#›</a:t>
            </a:fld>
            <a:endParaRPr lang="en-US"/>
          </a:p>
        </p:txBody>
      </p:sp>
    </p:spTree>
    <p:extLst>
      <p:ext uri="{BB962C8B-B14F-4D97-AF65-F5344CB8AC3E}">
        <p14:creationId xmlns:p14="http://schemas.microsoft.com/office/powerpoint/2010/main" val="105056222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2867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2867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AEF11D-54EA-4CA0-B66A-E55893B2ECEE}" type="slidenum">
              <a:rPr lang="en-US" smtClean="0"/>
              <a:pPr eaLnBrk="1" hangingPunct="1"/>
              <a:t>2</a:t>
            </a:fld>
            <a:endParaRPr lang="en-US"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following slides will discuss how these design factors play a part in design.</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7891"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7892"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78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525516-C1CB-4B37-8C2C-B1CA921714DD}" type="slidenum">
              <a:rPr lang="en-US" smtClean="0"/>
              <a:pPr eaLnBrk="1" hangingPunct="1"/>
              <a:t>11</a:t>
            </a:fld>
            <a:endParaRPr lang="en-US" smtClean="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The Vs stand for Volume. At a quick glance, they look like directional arrows (both pointing 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891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891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89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EDFE5B-DA1B-41B5-BFAC-C18A39163699}" type="slidenum">
              <a:rPr lang="en-US" smtClean="0"/>
              <a:pPr eaLnBrk="1" hangingPunct="1"/>
              <a:t>12</a:t>
            </a:fld>
            <a:endParaRPr lang="en-US"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Some more examples. Can you name the flaws?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9939"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9940"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99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8F531C-85DD-4172-8CB0-AC100567E1E9}" type="slidenum">
              <a:rPr lang="en-US" smtClean="0"/>
              <a:pPr eaLnBrk="1" hangingPunct="1"/>
              <a:t>13</a:t>
            </a:fld>
            <a:endParaRPr lang="en-US"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letters on the cap are small. In addition, arthritis is a common ailment among the elderly, and the cap would be hard to grip. It is also difficult for some elderly to manage the motor skills necessary to open the bottle.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0963"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0964"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09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68A1C-A29B-49CF-AEEE-1C3C90E4C7A4}" type="slidenum">
              <a:rPr lang="en-US" smtClean="0"/>
              <a:pPr eaLnBrk="1" hangingPunct="1"/>
              <a:t>14</a:t>
            </a:fld>
            <a:endParaRPr lang="en-US" smtClean="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The handles for the refrigerator and freezer are built into the side. The designer thought it would look nice to create the same look on the other side. However, this can be confusing.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1987"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1988"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19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AA308C-99AC-448D-BCD6-B47BD0D4FB14}" type="slidenum">
              <a:rPr lang="en-US" smtClean="0"/>
              <a:pPr eaLnBrk="1" hangingPunct="1"/>
              <a:t>15</a:t>
            </a:fld>
            <a:endParaRPr lang="en-US" smtClean="0"/>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These doors have handles. This implies you pull them to open them. However, the inner door must be pushed open. These doors are the entrance and exit for a glass walkway; people are often “caught” between the doors because they try to pull the doors open.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Flaws in manufacturing always start at the design stage. If the designer uses the design process steps and utilizes market research and evaluation, many of these flaws can be avoided prior to manufacture. Now that we have seen some bad products, we will critique some products currently at the Develop a Solution (step 3).</a:t>
            </a:r>
          </a:p>
        </p:txBody>
      </p:sp>
      <p:sp>
        <p:nvSpPr>
          <p:cNvPr id="4" name="Slide Number Placeholder 3"/>
          <p:cNvSpPr>
            <a:spLocks noGrp="1"/>
          </p:cNvSpPr>
          <p:nvPr>
            <p:ph type="sldNum" sz="quarter" idx="10"/>
          </p:nvPr>
        </p:nvSpPr>
        <p:spPr/>
        <p:txBody>
          <a:bodyPr/>
          <a:lstStyle/>
          <a:p>
            <a:pPr>
              <a:defRPr/>
            </a:pPr>
            <a:fld id="{211545A5-7A19-46F2-B1E2-271A4164735E}" type="slidenum">
              <a:rPr lang="en-US" smtClean="0"/>
              <a:pPr>
                <a:defRPr/>
              </a:pPr>
              <a:t>16</a:t>
            </a:fld>
            <a:endParaRPr lang="en-US"/>
          </a:p>
        </p:txBody>
      </p:sp>
    </p:spTree>
    <p:extLst>
      <p:ext uri="{BB962C8B-B14F-4D97-AF65-F5344CB8AC3E}">
        <p14:creationId xmlns:p14="http://schemas.microsoft.com/office/powerpoint/2010/main" val="60479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403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403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40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FF9B4C-83E6-4ABA-8622-72047B333577}" type="slidenum">
              <a:rPr lang="en-US" smtClean="0"/>
              <a:pPr eaLnBrk="1" hangingPunct="1"/>
              <a:t>17</a:t>
            </a:fld>
            <a:endParaRPr lang="en-US"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design was intended to use the child’s first initial as a handle.</a:t>
            </a:r>
          </a:p>
          <a:p>
            <a:pPr eaLnBrk="1" hangingPunct="1"/>
            <a:r>
              <a:rPr lang="en-US" dirty="0" smtClean="0"/>
              <a:t>Problems include no lid (defeats purpose of </a:t>
            </a:r>
            <a:r>
              <a:rPr lang="en-US" dirty="0" err="1" smtClean="0"/>
              <a:t>sippy</a:t>
            </a:r>
            <a:r>
              <a:rPr lang="en-US" dirty="0" smtClean="0"/>
              <a:t> cup) and the sharp edges on the rim and handle. It is also difficult for small hands to grip.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5059"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5060"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50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85D8E6-C30D-409B-A3E8-F197171C3E24}" type="slidenum">
              <a:rPr lang="en-US" smtClean="0"/>
              <a:pPr eaLnBrk="1" hangingPunct="1"/>
              <a:t>18</a:t>
            </a:fld>
            <a:endParaRPr lang="en-US" smtClean="0"/>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piece design means that this will only fit one size dog. Also, if the dog becomes caught on something, it cannot get free easily. It will also be difficult to put on the dog. In addition, creation of the spikes as one piece is not feasible. This would have to be manufactured as separate pieces.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6083"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6084"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60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9AAA7-7D4F-455D-94B3-6E72D9B8F5BA}" type="slidenum">
              <a:rPr lang="en-US" smtClean="0"/>
              <a:pPr eaLnBrk="1" hangingPunct="1"/>
              <a:t>19</a:t>
            </a:fld>
            <a:endParaRPr lang="en-US"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could only be used if no other neighboring port was in use.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7107"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7108"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71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E8DE21-4CEC-4E04-8A0D-4CA69702F32C}" type="slidenum">
              <a:rPr lang="en-US" smtClean="0"/>
              <a:pPr eaLnBrk="1" hangingPunct="1"/>
              <a:t>20</a:t>
            </a:fld>
            <a:endParaRPr lang="en-US" smtClean="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Slide is intended for children ages 3 – 5. It would not be possible to create a slide like this all in one piece. The slide is unsafe; there are no sides to keep children from falling. The ladder is straight up. The top of the slide is too steep and the bottom ends abruptly.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29699"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29700"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29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8C6C3-0739-4DA9-A964-BCA760BDF201}" type="slidenum">
              <a:rPr lang="en-US" smtClean="0"/>
              <a:pPr eaLnBrk="1" hangingPunct="1"/>
              <a:t>3</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Manufacturers of some copiers have changed from metal parts to plastic parts because they are cheaper.</a:t>
            </a:r>
          </a:p>
          <a:p>
            <a:pPr eaLnBrk="1" hangingPunct="1"/>
            <a:r>
              <a:rPr lang="en-US" smtClean="0"/>
              <a:t>When a product uses a part multiple times, it is cheaper if the parts are all the same size. For example, when constructing furniture, using the same size screw for all connections is cheaper than using varying sizes.</a:t>
            </a:r>
          </a:p>
          <a:p>
            <a:pPr eaLnBrk="1" hangingPunct="1"/>
            <a:r>
              <a:rPr lang="en-US" smtClean="0"/>
              <a:t>A worker with experience and education may provide better quality work, but may also have a higher salary. In addition, automation can reduce the amount of laborers needed to manufacture a product.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8131"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8132"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8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9AA87D-5219-4A15-B6C5-60FA7E54A3C8}" type="slidenum">
              <a:rPr lang="en-US" smtClean="0"/>
              <a:pPr eaLnBrk="1" hangingPunct="1"/>
              <a:t>21</a:t>
            </a:fld>
            <a:endParaRPr lang="en-US" smtClean="0"/>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toy is inappropriate for small children. Small parts could be swallowed. Also, storage is in a issue. Once the toys are placed inside, how do you get them 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4915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4915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49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FBB84A-5FF7-4F8E-A7B1-BD528693F54B}" type="slidenum">
              <a:rPr lang="en-US" smtClean="0"/>
              <a:pPr eaLnBrk="1" hangingPunct="1"/>
              <a:t>22</a:t>
            </a:fld>
            <a:endParaRPr lang="en-US" smtClean="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 ergonomic. Doesn’t fit hands well. Buttons are arranged awkwardly.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50179"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50180"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4E9F3E-56AA-4685-B579-AFF4B566FBFD}" type="slidenum">
              <a:rPr lang="en-US" smtClean="0"/>
              <a:pPr eaLnBrk="1" hangingPunct="1"/>
              <a:t>23</a:t>
            </a:fld>
            <a:endParaRPr lang="en-US"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Detail; joysticks are too short; select and start buttons unmarked; game play buttons uncovered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0723"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0724"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866E67-38AC-411A-B495-300C30FB5EE3}" type="slidenum">
              <a:rPr lang="en-US" smtClean="0"/>
              <a:pPr eaLnBrk="1" hangingPunct="1"/>
              <a:t>4</a:t>
            </a:fld>
            <a:endParaRPr lang="en-US" smtClean="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Fast-food restaurants offer toys in their meals for children. They must also offer an alternative to very young children (under the age of three) due to the small parts that could become choke hazards.</a:t>
            </a:r>
          </a:p>
          <a:p>
            <a:pPr eaLnBrk="1" hangingPunct="1"/>
            <a:r>
              <a:rPr lang="en-US" smtClean="0"/>
              <a:t>Environment appropriateness includes water resistance, electrical compatibility, interference of other obstacles, etc. For example, the cup holders in a car should be placed an appropriate distance from the radio so that they do not interfere with the radio’s operation. A clock that claims to be pool-side implies that it may be weather-proof when in fact it may only be weather-resistant.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1747"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1748"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1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92EC7-5F35-4CBB-9FA7-46629BF76471}" type="slidenum">
              <a:rPr lang="en-US" smtClean="0"/>
              <a:pPr eaLnBrk="1" hangingPunct="1"/>
              <a:t>5</a:t>
            </a:fld>
            <a:endParaRPr lang="en-US" smtClean="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toy on the right will work – about three times. Then the inexpensive parts begin to show wear and tear. The seal on the canister breaks, the air tube pops out, or the rocket holder breaks off. However, the cost was less than a dollar, and the toy would last for a birthday party.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2771"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2772"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27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3E524E-54C3-43A0-B6DB-A7FCE0492A5B}" type="slidenum">
              <a:rPr lang="en-US" smtClean="0"/>
              <a:pPr eaLnBrk="1" hangingPunct="1"/>
              <a:t>6</a:t>
            </a:fld>
            <a:endParaRPr lang="en-US" smtClean="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According to the Engineering Code of Ethics, engineers will uphold and advance the integrity, honor, and dignity of the engineering profession by: </a:t>
            </a:r>
          </a:p>
          <a:p>
            <a:pPr marL="228600" indent="-228600" eaLnBrk="1" hangingPunct="1">
              <a:buFontTx/>
              <a:buChar char="•"/>
            </a:pPr>
            <a:r>
              <a:rPr lang="en-US" smtClean="0"/>
              <a:t>Using their knowledge and skill for the enhancement of human welfare</a:t>
            </a:r>
          </a:p>
          <a:p>
            <a:pPr marL="228600" indent="-228600" eaLnBrk="1" hangingPunct="1">
              <a:buFontTx/>
              <a:buChar char="•"/>
            </a:pPr>
            <a:r>
              <a:rPr lang="en-US" smtClean="0"/>
              <a:t>Being honest and impartial with the public, their employers, and clients</a:t>
            </a:r>
          </a:p>
          <a:p>
            <a:pPr marL="228600" indent="-228600" eaLnBrk="1" hangingPunct="1">
              <a:buFontTx/>
              <a:buChar char="•"/>
            </a:pPr>
            <a:r>
              <a:rPr lang="en-US" smtClean="0"/>
              <a:t>Striving to increase the competence and prestige of the engineering profession</a:t>
            </a:r>
          </a:p>
          <a:p>
            <a:pPr marL="228600" indent="-228600" eaLnBrk="1" hangingPunct="1">
              <a:buFontTx/>
              <a:buChar char="•"/>
            </a:pPr>
            <a:r>
              <a:rPr lang="en-US" smtClean="0"/>
              <a:t>Supporting the professional and technical societies of their disciplines</a:t>
            </a:r>
          </a:p>
          <a:p>
            <a:pPr marL="228600" indent="-228600"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379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379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37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BFEF23-C55D-4B54-BCD4-A2B5EE39CE5F}" type="slidenum">
              <a:rPr lang="en-US" smtClean="0"/>
              <a:pPr eaLnBrk="1" hangingPunct="1"/>
              <a:t>7</a:t>
            </a:fld>
            <a:endParaRPr lang="en-US" smtClean="0"/>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Consider these examples. Each has a design flaw. Can you name them?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4819"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4820"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48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825B58-35E1-45CD-B351-BBC209167F72}" type="slidenum">
              <a:rPr lang="en-US" smtClean="0"/>
              <a:pPr eaLnBrk="1" hangingPunct="1"/>
              <a:t>8</a:t>
            </a:fld>
            <a:endParaRPr lang="en-US"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The stove controls are not arranged so that it is immediately obvious which control operates which burner.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5843"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5844"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58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84F30-6894-4443-B753-80B6F4328487}" type="slidenum">
              <a:rPr lang="en-US" smtClean="0"/>
              <a:pPr eaLnBrk="1" hangingPunct="1"/>
              <a:t>9</a:t>
            </a:fld>
            <a:endParaRPr lang="en-US"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It is not obvious which way to turn the handles.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36867"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36868"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368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23CC58-A625-467D-8470-E1DF96470443}" type="slidenum">
              <a:rPr lang="en-US" smtClean="0"/>
              <a:pPr eaLnBrk="1" hangingPunct="1"/>
              <a:t>10</a:t>
            </a:fld>
            <a:endParaRPr lang="en-US" smtClean="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Because both sides of the bar look identical, it is not obvious which side to push on to open the door.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485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66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10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6111E0F-694E-434A-A4A8-E5A29A87A9C2}" type="slidenum">
              <a:rPr lang="en-US"/>
              <a:pPr>
                <a:defRPr/>
              </a:pPr>
              <a:t>‹#›</a:t>
            </a:fld>
            <a:endParaRPr lang="en-US"/>
          </a:p>
        </p:txBody>
      </p:sp>
    </p:spTree>
    <p:extLst>
      <p:ext uri="{BB962C8B-B14F-4D97-AF65-F5344CB8AC3E}">
        <p14:creationId xmlns:p14="http://schemas.microsoft.com/office/powerpoint/2010/main" val="177231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E91612D-F5CB-4186-9E54-0643291BCEBA}" type="slidenum">
              <a:rPr lang="en-US"/>
              <a:pPr>
                <a:defRPr/>
              </a:pPr>
              <a:t>‹#›</a:t>
            </a:fld>
            <a:endParaRPr lang="en-US"/>
          </a:p>
        </p:txBody>
      </p:sp>
    </p:spTree>
    <p:extLst>
      <p:ext uri="{BB962C8B-B14F-4D97-AF65-F5344CB8AC3E}">
        <p14:creationId xmlns:p14="http://schemas.microsoft.com/office/powerpoint/2010/main" val="306399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4629484-BE22-4FA2-918F-29419E60F47C}" type="slidenum">
              <a:rPr lang="en-US"/>
              <a:pPr>
                <a:defRPr/>
              </a:pPr>
              <a:t>‹#›</a:t>
            </a:fld>
            <a:endParaRPr lang="en-US"/>
          </a:p>
        </p:txBody>
      </p:sp>
    </p:spTree>
    <p:extLst>
      <p:ext uri="{BB962C8B-B14F-4D97-AF65-F5344CB8AC3E}">
        <p14:creationId xmlns:p14="http://schemas.microsoft.com/office/powerpoint/2010/main" val="3883771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B190A18-F503-41A6-A33A-E43B95D8B912}" type="slidenum">
              <a:rPr lang="en-US"/>
              <a:pPr>
                <a:defRPr/>
              </a:pPr>
              <a:t>‹#›</a:t>
            </a:fld>
            <a:endParaRPr lang="en-US"/>
          </a:p>
        </p:txBody>
      </p:sp>
    </p:spTree>
    <p:extLst>
      <p:ext uri="{BB962C8B-B14F-4D97-AF65-F5344CB8AC3E}">
        <p14:creationId xmlns:p14="http://schemas.microsoft.com/office/powerpoint/2010/main" val="26628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89558384-C519-4159-8558-5673396616A6}" type="slidenum">
              <a:rPr lang="en-US"/>
              <a:pPr>
                <a:defRPr/>
              </a:pPr>
              <a:t>‹#›</a:t>
            </a:fld>
            <a:endParaRPr lang="en-US"/>
          </a:p>
        </p:txBody>
      </p:sp>
    </p:spTree>
    <p:extLst>
      <p:ext uri="{BB962C8B-B14F-4D97-AF65-F5344CB8AC3E}">
        <p14:creationId xmlns:p14="http://schemas.microsoft.com/office/powerpoint/2010/main" val="2400098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243EA825-C546-4525-97B2-F7EF271A22EF}" type="slidenum">
              <a:rPr lang="en-US"/>
              <a:pPr>
                <a:defRPr/>
              </a:pPr>
              <a:t>‹#›</a:t>
            </a:fld>
            <a:endParaRPr lang="en-US"/>
          </a:p>
        </p:txBody>
      </p:sp>
    </p:spTree>
    <p:extLst>
      <p:ext uri="{BB962C8B-B14F-4D97-AF65-F5344CB8AC3E}">
        <p14:creationId xmlns:p14="http://schemas.microsoft.com/office/powerpoint/2010/main" val="374548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DEDE093E-0136-43C3-B98C-E88D09261CCE}" type="slidenum">
              <a:rPr lang="en-US"/>
              <a:pPr>
                <a:defRPr/>
              </a:pPr>
              <a:t>‹#›</a:t>
            </a:fld>
            <a:endParaRPr lang="en-US"/>
          </a:p>
        </p:txBody>
      </p:sp>
    </p:spTree>
    <p:extLst>
      <p:ext uri="{BB962C8B-B14F-4D97-AF65-F5344CB8AC3E}">
        <p14:creationId xmlns:p14="http://schemas.microsoft.com/office/powerpoint/2010/main" val="1770774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3712CD9-1D95-427D-911E-78C8B9EBDA0D}" type="slidenum">
              <a:rPr lang="en-US"/>
              <a:pPr>
                <a:defRPr/>
              </a:pPr>
              <a:t>‹#›</a:t>
            </a:fld>
            <a:endParaRPr lang="en-US"/>
          </a:p>
        </p:txBody>
      </p:sp>
    </p:spTree>
    <p:extLst>
      <p:ext uri="{BB962C8B-B14F-4D97-AF65-F5344CB8AC3E}">
        <p14:creationId xmlns:p14="http://schemas.microsoft.com/office/powerpoint/2010/main" val="312279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447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9103D6A-FF40-4222-BE2F-14264FC11B4B}" type="slidenum">
              <a:rPr lang="en-US"/>
              <a:pPr>
                <a:defRPr/>
              </a:pPr>
              <a:t>‹#›</a:t>
            </a:fld>
            <a:endParaRPr lang="en-US"/>
          </a:p>
        </p:txBody>
      </p:sp>
    </p:spTree>
    <p:extLst>
      <p:ext uri="{BB962C8B-B14F-4D97-AF65-F5344CB8AC3E}">
        <p14:creationId xmlns:p14="http://schemas.microsoft.com/office/powerpoint/2010/main" val="404676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588C96C-AD5D-4767-925E-BCBE94415565}" type="slidenum">
              <a:rPr lang="en-US"/>
              <a:pPr>
                <a:defRPr/>
              </a:pPr>
              <a:t>‹#›</a:t>
            </a:fld>
            <a:endParaRPr lang="en-US"/>
          </a:p>
        </p:txBody>
      </p:sp>
    </p:spTree>
    <p:extLst>
      <p:ext uri="{BB962C8B-B14F-4D97-AF65-F5344CB8AC3E}">
        <p14:creationId xmlns:p14="http://schemas.microsoft.com/office/powerpoint/2010/main" val="11042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C15F43A-5094-42D9-8462-145350D9F15B}" type="slidenum">
              <a:rPr lang="en-US"/>
              <a:pPr>
                <a:defRPr/>
              </a:pPr>
              <a:t>‹#›</a:t>
            </a:fld>
            <a:endParaRPr lang="en-US"/>
          </a:p>
        </p:txBody>
      </p:sp>
    </p:spTree>
    <p:extLst>
      <p:ext uri="{BB962C8B-B14F-4D97-AF65-F5344CB8AC3E}">
        <p14:creationId xmlns:p14="http://schemas.microsoft.com/office/powerpoint/2010/main" val="316985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534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8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3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5886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9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125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787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8E89BF9-429C-42D0-B14C-A09AEACE90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9.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09725" y="4343400"/>
            <a:ext cx="61722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Bad Designs</a:t>
            </a:r>
            <a:endParaRPr lang="en-US" sz="4600"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A Manufacturing Perspective</a:t>
            </a:r>
            <a:endParaRPr lang="en-US" sz="112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2013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Computer Integrated Manufacturing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3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 of 3 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4676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Remote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657" y="152400"/>
            <a:ext cx="5715000" cy="642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Two sets of 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2386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5" descr="(Refrig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85800"/>
            <a:ext cx="15811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0"/>
          <p:cNvSpPr txBox="1">
            <a:spLocks noChangeArrowheads="1"/>
          </p:cNvSpPr>
          <p:nvPr/>
        </p:nvSpPr>
        <p:spPr bwMode="auto">
          <a:xfrm>
            <a:off x="1371600" y="1295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6</a:t>
            </a:r>
          </a:p>
        </p:txBody>
      </p:sp>
      <p:sp>
        <p:nvSpPr>
          <p:cNvPr id="13317" name="Text Box 21"/>
          <p:cNvSpPr txBox="1">
            <a:spLocks noChangeArrowheads="1"/>
          </p:cNvSpPr>
          <p:nvPr/>
        </p:nvSpPr>
        <p:spPr bwMode="auto">
          <a:xfrm>
            <a:off x="4506913" y="1219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7</a:t>
            </a:r>
          </a:p>
        </p:txBody>
      </p:sp>
      <p:pic>
        <p:nvPicPr>
          <p:cNvPr id="13318"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22526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23"/>
          <p:cNvSpPr txBox="1">
            <a:spLocks noChangeArrowheads="1"/>
          </p:cNvSpPr>
          <p:nvPr/>
        </p:nvSpPr>
        <p:spPr bwMode="auto">
          <a:xfrm>
            <a:off x="6172200" y="2428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8</a:t>
            </a:r>
          </a:p>
        </p:txBody>
      </p:sp>
      <p:sp>
        <p:nvSpPr>
          <p:cNvPr id="13320" name="Text Box 25"/>
          <p:cNvSpPr txBox="1">
            <a:spLocks noChangeArrowheads="1"/>
          </p:cNvSpPr>
          <p:nvPr/>
        </p:nvSpPr>
        <p:spPr bwMode="auto">
          <a:xfrm>
            <a:off x="838200" y="4648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Pill bottle for the elderly</a:t>
            </a:r>
          </a:p>
        </p:txBody>
      </p:sp>
      <p:sp>
        <p:nvSpPr>
          <p:cNvPr id="13321" name="Rectangle 26"/>
          <p:cNvSpPr>
            <a:spLocks noChangeArrowheads="1"/>
          </p:cNvSpPr>
          <p:nvPr/>
        </p:nvSpPr>
        <p:spPr bwMode="auto">
          <a:xfrm>
            <a:off x="4003675" y="48006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ym typeface="Symbol" pitchFamily="18" charset="2"/>
              </a:rPr>
              <a:t>Door handles</a:t>
            </a:r>
          </a:p>
        </p:txBody>
      </p:sp>
      <p:sp>
        <p:nvSpPr>
          <p:cNvPr id="13322" name="Rectangle 27"/>
          <p:cNvSpPr>
            <a:spLocks noChangeArrowheads="1"/>
          </p:cNvSpPr>
          <p:nvPr/>
        </p:nvSpPr>
        <p:spPr bwMode="auto">
          <a:xfrm>
            <a:off x="6553200" y="2428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ym typeface="Symbol" pitchFamily="18" charset="2"/>
              </a:rPr>
              <a:t>Refrigerator handle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0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Refrig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85725"/>
            <a:ext cx="3568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Refrig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76200"/>
            <a:ext cx="373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Two sets of 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0"/>
            <a:ext cx="5368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441440" cy="715962"/>
          </a:xfrm>
        </p:spPr>
        <p:txBody>
          <a:bodyPr/>
          <a:lstStyle/>
          <a:p>
            <a:r>
              <a:rPr lang="en-US" sz="4000" dirty="0"/>
              <a:t>How/ Where Does This Happen?</a:t>
            </a:r>
          </a:p>
        </p:txBody>
      </p:sp>
      <p:sp>
        <p:nvSpPr>
          <p:cNvPr id="59" name="Content Placeholder 6"/>
          <p:cNvSpPr txBox="1">
            <a:spLocks/>
          </p:cNvSpPr>
          <p:nvPr/>
        </p:nvSpPr>
        <p:spPr bwMode="auto">
          <a:xfrm>
            <a:off x="368458" y="1321977"/>
            <a:ext cx="424510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pPr>
            <a:r>
              <a:rPr lang="en-US" sz="2800" dirty="0" smtClean="0">
                <a:latin typeface="+mj-lt"/>
              </a:rPr>
              <a:t>Define the Problem</a:t>
            </a:r>
          </a:p>
          <a:p>
            <a:pPr>
              <a:lnSpc>
                <a:spcPts val="2400"/>
              </a:lnSpc>
              <a:spcBef>
                <a:spcPct val="50000"/>
              </a:spcBef>
              <a:buFontTx/>
              <a:buAutoNum type="arabicPeriod"/>
            </a:pPr>
            <a:r>
              <a:rPr lang="en-US" sz="2800" dirty="0" smtClean="0">
                <a:latin typeface="+mj-lt"/>
              </a:rPr>
              <a:t>Generate Concepts</a:t>
            </a:r>
          </a:p>
          <a:p>
            <a:pPr>
              <a:lnSpc>
                <a:spcPts val="2400"/>
              </a:lnSpc>
              <a:spcBef>
                <a:spcPct val="50000"/>
              </a:spcBef>
              <a:buFontTx/>
              <a:buAutoNum type="arabicPeriod"/>
            </a:pPr>
            <a:r>
              <a:rPr lang="en-US" sz="2800" dirty="0" smtClean="0">
                <a:latin typeface="+mj-lt"/>
              </a:rPr>
              <a:t>Develop a Solution</a:t>
            </a:r>
          </a:p>
          <a:p>
            <a:pPr>
              <a:lnSpc>
                <a:spcPts val="2800"/>
              </a:lnSpc>
              <a:spcBef>
                <a:spcPct val="50000"/>
              </a:spcBef>
              <a:buFontTx/>
              <a:buAutoNum type="arabicPeriod"/>
            </a:pPr>
            <a:r>
              <a:rPr lang="en-US" sz="2800" dirty="0" smtClean="0">
                <a:latin typeface="+mj-lt"/>
              </a:rPr>
              <a:t>Construct and Test a Prototype</a:t>
            </a:r>
          </a:p>
          <a:p>
            <a:pPr>
              <a:lnSpc>
                <a:spcPts val="2400"/>
              </a:lnSpc>
              <a:spcBef>
                <a:spcPct val="50000"/>
              </a:spcBef>
              <a:buFontTx/>
              <a:buAutoNum type="arabicPeriod"/>
            </a:pPr>
            <a:r>
              <a:rPr lang="en-US" sz="2800" dirty="0" smtClean="0">
                <a:latin typeface="+mj-lt"/>
              </a:rPr>
              <a:t>Evaluate the Solution</a:t>
            </a:r>
          </a:p>
          <a:p>
            <a:pPr>
              <a:lnSpc>
                <a:spcPts val="2400"/>
              </a:lnSpc>
              <a:spcBef>
                <a:spcPct val="50000"/>
              </a:spcBef>
              <a:buFontTx/>
              <a:buAutoNum type="arabicPeriod"/>
            </a:pPr>
            <a:r>
              <a:rPr lang="en-US" sz="2800" dirty="0" smtClean="0">
                <a:latin typeface="+mj-lt"/>
              </a:rPr>
              <a:t>Present the Solution</a:t>
            </a:r>
          </a:p>
          <a:p>
            <a:pPr marL="0" indent="0">
              <a:buNone/>
            </a:pPr>
            <a:endParaRPr lang="en-US" dirty="0">
              <a:latin typeface="+mj-lt"/>
            </a:endParaRPr>
          </a:p>
        </p:txBody>
      </p:sp>
      <p:sp>
        <p:nvSpPr>
          <p:cNvPr id="61" name="Rectangle 60"/>
          <p:cNvSpPr/>
          <p:nvPr/>
        </p:nvSpPr>
        <p:spPr>
          <a:xfrm>
            <a:off x="5049982" y="6101367"/>
            <a:ext cx="3595254" cy="646331"/>
          </a:xfrm>
          <a:prstGeom prst="rect">
            <a:avLst/>
          </a:prstGeom>
        </p:spPr>
        <p:txBody>
          <a:bodyPr wrap="square">
            <a:spAutoFit/>
          </a:bodyPr>
          <a:lstStyle/>
          <a:p>
            <a:r>
              <a:rPr lang="en-US" sz="1200" i="1" dirty="0" smtClean="0"/>
              <a:t>This design process was developed based on the University </a:t>
            </a:r>
            <a:r>
              <a:rPr lang="en-US" sz="1200" i="1" dirty="0"/>
              <a:t>of Maryland - College Park - IRB Research Project</a:t>
            </a:r>
            <a:endParaRPr lang="en-US" sz="12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245" y="1072012"/>
            <a:ext cx="4246395" cy="502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0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smtClean="0"/>
              <a:t>Under 3 Sippy Cup</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One Piece Dog Collar</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t="11270" b="1588"/>
          <a:stretch>
            <a:fillRect/>
          </a:stretch>
        </p:blipFill>
        <p:spPr bwMode="auto">
          <a:xfrm>
            <a:off x="2052638" y="1524000"/>
            <a:ext cx="5033962"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USB Drive</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41910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Four Factors of Design</a:t>
            </a:r>
          </a:p>
        </p:txBody>
      </p:sp>
      <p:sp>
        <p:nvSpPr>
          <p:cNvPr id="3075" name="Rectangle 3"/>
          <p:cNvSpPr>
            <a:spLocks noGrp="1" noChangeArrowheads="1"/>
          </p:cNvSpPr>
          <p:nvPr>
            <p:ph type="body" idx="1"/>
          </p:nvPr>
        </p:nvSpPr>
        <p:spPr bwMode="auto">
          <a:xfrm>
            <a:off x="457200" y="1600200"/>
            <a:ext cx="3657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smtClean="0"/>
              <a:t>Economy</a:t>
            </a:r>
          </a:p>
          <a:p>
            <a:pPr eaLnBrk="1" hangingPunct="1"/>
            <a:r>
              <a:rPr lang="en-US" sz="3600" smtClean="0"/>
              <a:t>Safety</a:t>
            </a:r>
          </a:p>
          <a:p>
            <a:pPr eaLnBrk="1" hangingPunct="1"/>
            <a:r>
              <a:rPr lang="en-US" sz="3600" smtClean="0"/>
              <a:t>Functionality</a:t>
            </a:r>
          </a:p>
          <a:p>
            <a:pPr eaLnBrk="1" hangingPunct="1"/>
            <a:r>
              <a:rPr lang="en-US" sz="3600" smtClean="0"/>
              <a:t>Ethics</a:t>
            </a:r>
          </a:p>
          <a:p>
            <a:pPr eaLnBrk="1" hangingPunct="1"/>
            <a:endParaRPr lang="en-US" sz="3600" smtClean="0"/>
          </a:p>
        </p:txBody>
      </p:sp>
      <p:pic>
        <p:nvPicPr>
          <p:cNvPr id="3076" name="Picture 4" descr="MPj04100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31702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Slide</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l="12410" t="8888" r="24669"/>
          <a:stretch>
            <a:fillRect/>
          </a:stretch>
        </p:blipFill>
        <p:spPr bwMode="auto">
          <a:xfrm>
            <a:off x="1981200" y="1371600"/>
            <a:ext cx="48656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Baby Toy</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56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95800"/>
            <a:ext cx="1295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Video Game Remote Casing</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13091" t="4445" r="29399" b="6667"/>
          <a:stretch>
            <a:fillRect/>
          </a:stretch>
        </p:blipFill>
        <p:spPr bwMode="auto">
          <a:xfrm>
            <a:off x="2438400" y="1371600"/>
            <a:ext cx="40211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4963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60525" y="1255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5603" name="Rectangle 4"/>
          <p:cNvSpPr>
            <a:spLocks noGrp="1" noChangeArrowheads="1"/>
          </p:cNvSpPr>
          <p:nvPr>
            <p:ph type="title"/>
          </p:nvPr>
        </p:nvSpPr>
        <p:spPr/>
        <p:txBody>
          <a:bodyPr/>
          <a:lstStyle/>
          <a:p>
            <a:pPr eaLnBrk="1" hangingPunct="1"/>
            <a:r>
              <a:rPr lang="en-US" smtClean="0"/>
              <a:t>Bad Designs</a:t>
            </a:r>
          </a:p>
        </p:txBody>
      </p:sp>
      <p:sp>
        <p:nvSpPr>
          <p:cNvPr id="25604" name="Rectangle 5"/>
          <p:cNvSpPr>
            <a:spLocks noGrp="1" noChangeArrowheads="1"/>
          </p:cNvSpPr>
          <p:nvPr>
            <p:ph type="body" idx="1"/>
          </p:nvPr>
        </p:nvSpPr>
        <p:spPr/>
        <p:txBody>
          <a:bodyPr/>
          <a:lstStyle/>
          <a:p>
            <a:pPr marL="0" indent="0" eaLnBrk="1" hangingPunct="1">
              <a:buFontTx/>
              <a:buNone/>
            </a:pPr>
            <a:r>
              <a:rPr lang="en-US" smtClean="0"/>
              <a:t>Consider products that you may have encountered in your everyday life that you feel have been affected by poor design considerations.</a:t>
            </a:r>
          </a:p>
          <a:p>
            <a:pPr marL="0" indent="0"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Image References</a:t>
            </a:r>
          </a:p>
        </p:txBody>
      </p:sp>
      <p:sp>
        <p:nvSpPr>
          <p:cNvPr id="26627" name="Rectangle 3"/>
          <p:cNvSpPr>
            <a:spLocks noGrp="1" noChangeArrowheads="1"/>
          </p:cNvSpPr>
          <p:nvPr>
            <p:ph type="body" idx="1"/>
          </p:nvPr>
        </p:nvSpPr>
        <p:spPr/>
        <p:txBody>
          <a:bodyPr/>
          <a:lstStyle/>
          <a:p>
            <a:pPr marL="0" indent="0" eaLnBrk="1" hangingPunct="1">
              <a:buFontTx/>
              <a:buNone/>
            </a:pPr>
            <a:r>
              <a:rPr lang="en-US" sz="2400" dirty="0" smtClean="0"/>
              <a:t>Microsoft, Inc. (2009). </a:t>
            </a:r>
            <a:r>
              <a:rPr lang="en-US" sz="2400" i="1" dirty="0" smtClean="0"/>
              <a:t>Clip Art</a:t>
            </a:r>
            <a:r>
              <a:rPr lang="en-US" sz="2400" dirty="0" smtClean="0"/>
              <a:t>. Retrieved from http://office.microsoft.com/en-us/clipart/default.aspx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Pj04358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518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Grp="1" noChangeArrowheads="1"/>
          </p:cNvSpPr>
          <p:nvPr>
            <p:ph type="body" idx="1"/>
          </p:nvPr>
        </p:nvSpPr>
        <p:spPr bwMode="auto">
          <a:xfrm>
            <a:off x="685800" y="1981200"/>
            <a:ext cx="36703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Cost of material</a:t>
            </a:r>
          </a:p>
          <a:p>
            <a:pPr eaLnBrk="1" hangingPunct="1"/>
            <a:r>
              <a:rPr lang="en-US" smtClean="0"/>
              <a:t>Amount of material used</a:t>
            </a:r>
          </a:p>
          <a:p>
            <a:pPr eaLnBrk="1" hangingPunct="1"/>
            <a:r>
              <a:rPr lang="en-US" smtClean="0"/>
              <a:t>Cost of labor</a:t>
            </a:r>
          </a:p>
        </p:txBody>
      </p:sp>
      <p:sp>
        <p:nvSpPr>
          <p:cNvPr id="4100"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Economy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685800" y="1981200"/>
            <a:ext cx="45339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Age-appropriate</a:t>
            </a:r>
          </a:p>
          <a:p>
            <a:pPr eaLnBrk="1" hangingPunct="1"/>
            <a:r>
              <a:rPr lang="en-US" smtClean="0"/>
              <a:t>Environment-appropriate</a:t>
            </a:r>
          </a:p>
          <a:p>
            <a:pPr eaLnBrk="1" hangingPunct="1"/>
            <a:endParaRPr lang="en-US" smtClean="0"/>
          </a:p>
          <a:p>
            <a:pPr eaLnBrk="1" hangingPunct="1"/>
            <a:endParaRPr lang="en-US" smtClean="0"/>
          </a:p>
        </p:txBody>
      </p:sp>
      <p:pic>
        <p:nvPicPr>
          <p:cNvPr id="5123" name="Picture 4" descr="j04037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495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Safety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685800" y="19812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Durability</a:t>
            </a:r>
          </a:p>
          <a:p>
            <a:pPr eaLnBrk="1" hangingPunct="1"/>
            <a:r>
              <a:rPr lang="en-US" smtClean="0"/>
              <a:t>Life span </a:t>
            </a:r>
          </a:p>
        </p:txBody>
      </p:sp>
      <p:pic>
        <p:nvPicPr>
          <p:cNvPr id="6147" name="Picture 4" descr="rocket_laun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29829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Functionality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04308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562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body" idx="1"/>
          </p:nvPr>
        </p:nvSpPr>
        <p:spPr bwMode="auto">
          <a:xfrm>
            <a:off x="685800" y="1981200"/>
            <a:ext cx="37417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Environmentally friendly and safe</a:t>
            </a:r>
          </a:p>
          <a:p>
            <a:pPr eaLnBrk="1" hangingPunct="1"/>
            <a:r>
              <a:rPr lang="en-US" smtClean="0"/>
              <a:t>Honest</a:t>
            </a:r>
          </a:p>
          <a:p>
            <a:pPr eaLnBrk="1" hangingPunct="1"/>
            <a:r>
              <a:rPr lang="en-US" smtClean="0"/>
              <a:t>Competent</a:t>
            </a:r>
          </a:p>
          <a:p>
            <a:pPr eaLnBrk="1" hangingPunct="1"/>
            <a:r>
              <a:rPr lang="en-US" smtClean="0"/>
              <a:t>Supportive</a:t>
            </a:r>
          </a:p>
        </p:txBody>
      </p:sp>
      <p:sp>
        <p:nvSpPr>
          <p:cNvPr id="717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Ethics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Design Flaws</a:t>
            </a:r>
          </a:p>
        </p:txBody>
      </p:sp>
      <p:pic>
        <p:nvPicPr>
          <p:cNvPr id="8195" name="Picture 5" descr="Remote Control">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4181475"/>
            <a:ext cx="18383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Bad design">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1514475"/>
            <a:ext cx="23812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picture of 3 doors)">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275" y="4267200"/>
            <a:ext cx="2143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picture of bad range)">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1676400"/>
            <a:ext cx="232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9"/>
          <p:cNvSpPr txBox="1">
            <a:spLocks noChangeArrowheads="1"/>
          </p:cNvSpPr>
          <p:nvPr/>
        </p:nvSpPr>
        <p:spPr bwMode="auto">
          <a:xfrm>
            <a:off x="8382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a:t>
            </a:r>
          </a:p>
        </p:txBody>
      </p:sp>
      <p:sp>
        <p:nvSpPr>
          <p:cNvPr id="8200" name="Text Box 10"/>
          <p:cNvSpPr txBox="1">
            <a:spLocks noChangeArrowheads="1"/>
          </p:cNvSpPr>
          <p:nvPr/>
        </p:nvSpPr>
        <p:spPr bwMode="auto">
          <a:xfrm>
            <a:off x="69342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2</a:t>
            </a:r>
          </a:p>
        </p:txBody>
      </p:sp>
      <p:sp>
        <p:nvSpPr>
          <p:cNvPr id="8201" name="Text Box 11"/>
          <p:cNvSpPr txBox="1">
            <a:spLocks noChangeArrowheads="1"/>
          </p:cNvSpPr>
          <p:nvPr/>
        </p:nvSpPr>
        <p:spPr bwMode="auto">
          <a:xfrm>
            <a:off x="990600" y="4114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3</a:t>
            </a:r>
          </a:p>
        </p:txBody>
      </p:sp>
      <p:sp>
        <p:nvSpPr>
          <p:cNvPr id="8202" name="Text Box 12"/>
          <p:cNvSpPr txBox="1">
            <a:spLocks noChangeArrowheads="1"/>
          </p:cNvSpPr>
          <p:nvPr/>
        </p:nvSpPr>
        <p:spPr bwMode="auto">
          <a:xfrm>
            <a:off x="6934200" y="4191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4</a:t>
            </a:r>
          </a:p>
        </p:txBody>
      </p:sp>
      <p:sp>
        <p:nvSpPr>
          <p:cNvPr id="8203" name="Text Box 20"/>
          <p:cNvSpPr txBox="1">
            <a:spLocks noChangeArrowheads="1"/>
          </p:cNvSpPr>
          <p:nvPr/>
        </p:nvSpPr>
        <p:spPr bwMode="auto">
          <a:xfrm>
            <a:off x="1752600" y="3581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Stove</a:t>
            </a:r>
          </a:p>
        </p:txBody>
      </p:sp>
      <p:sp>
        <p:nvSpPr>
          <p:cNvPr id="8204" name="Text Box 21"/>
          <p:cNvSpPr txBox="1">
            <a:spLocks noChangeArrowheads="1"/>
          </p:cNvSpPr>
          <p:nvPr/>
        </p:nvSpPr>
        <p:spPr bwMode="auto">
          <a:xfrm>
            <a:off x="5029200" y="3581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Bathroom handles</a:t>
            </a:r>
          </a:p>
        </p:txBody>
      </p:sp>
      <p:sp>
        <p:nvSpPr>
          <p:cNvPr id="8205" name="Text Box 22"/>
          <p:cNvSpPr txBox="1">
            <a:spLocks noChangeArrowheads="1"/>
          </p:cNvSpPr>
          <p:nvPr/>
        </p:nvSpPr>
        <p:spPr bwMode="auto">
          <a:xfrm>
            <a:off x="1600200" y="6248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Door push bar</a:t>
            </a:r>
          </a:p>
        </p:txBody>
      </p:sp>
      <p:sp>
        <p:nvSpPr>
          <p:cNvPr id="8206" name="Text Box 23"/>
          <p:cNvSpPr txBox="1">
            <a:spLocks noChangeArrowheads="1"/>
          </p:cNvSpPr>
          <p:nvPr/>
        </p:nvSpPr>
        <p:spPr bwMode="auto">
          <a:xfrm>
            <a:off x="5334000" y="61864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Remote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picture of bad 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58200" cy="610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Ba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1534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al_PowerPoint_Template_2008">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881</TotalTime>
  <Words>1410</Words>
  <Application>Microsoft Office PowerPoint</Application>
  <PresentationFormat>On-screen Show (4:3)</PresentationFormat>
  <Paragraphs>214</Paragraphs>
  <Slides>25</Slides>
  <Notes>22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General_PowerPoint_Template_2008</vt:lpstr>
      <vt:lpstr>1_Custom Design</vt:lpstr>
      <vt:lpstr>PowerPoint Presentation</vt:lpstr>
      <vt:lpstr>Four Factors of Design</vt:lpstr>
      <vt:lpstr>Economy</vt:lpstr>
      <vt:lpstr>Safety</vt:lpstr>
      <vt:lpstr>Functionality</vt:lpstr>
      <vt:lpstr>Ethics</vt:lpstr>
      <vt:lpstr>Design Flaws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Where Does This Happen?</vt:lpstr>
      <vt:lpstr>Under 3 Sippy Cup</vt:lpstr>
      <vt:lpstr>One Piece Dog Collar</vt:lpstr>
      <vt:lpstr>USB Drive</vt:lpstr>
      <vt:lpstr>Slide</vt:lpstr>
      <vt:lpstr>Baby Toy</vt:lpstr>
      <vt:lpstr>Video Game Remote Casing</vt:lpstr>
      <vt:lpstr>PowerPoint Presentation</vt:lpstr>
      <vt:lpstr>Bad Designs</vt:lpstr>
      <vt:lpstr>Image References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Designs</dc:title>
  <dc:subject>CIM - Unit 2 - Lesson 2.1 - Designing for Manufacturability</dc:subject>
  <dc:creator>CIM Revision Team</dc:creator>
  <cp:lastModifiedBy>Curriculum Laptop</cp:lastModifiedBy>
  <cp:revision>28</cp:revision>
  <dcterms:created xsi:type="dcterms:W3CDTF">2008-02-06T21:17:46Z</dcterms:created>
  <dcterms:modified xsi:type="dcterms:W3CDTF">2014-02-18T16:51:38Z</dcterms:modified>
</cp:coreProperties>
</file>