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8"/>
  </p:notesMasterIdLst>
  <p:handoutMasterIdLst>
    <p:handoutMasterId r:id="rId49"/>
  </p:handoutMasterIdLst>
  <p:sldIdLst>
    <p:sldId id="306" r:id="rId3"/>
    <p:sldId id="290" r:id="rId4"/>
    <p:sldId id="271" r:id="rId5"/>
    <p:sldId id="258" r:id="rId6"/>
    <p:sldId id="260" r:id="rId7"/>
    <p:sldId id="305" r:id="rId8"/>
    <p:sldId id="272" r:id="rId9"/>
    <p:sldId id="273" r:id="rId10"/>
    <p:sldId id="268" r:id="rId11"/>
    <p:sldId id="269" r:id="rId12"/>
    <p:sldId id="270" r:id="rId13"/>
    <p:sldId id="265" r:id="rId14"/>
    <p:sldId id="266" r:id="rId15"/>
    <p:sldId id="263" r:id="rId16"/>
    <p:sldId id="267" r:id="rId17"/>
    <p:sldId id="262" r:id="rId18"/>
    <p:sldId id="276" r:id="rId19"/>
    <p:sldId id="275" r:id="rId20"/>
    <p:sldId id="274" r:id="rId21"/>
    <p:sldId id="281" r:id="rId22"/>
    <p:sldId id="282" r:id="rId23"/>
    <p:sldId id="307" r:id="rId24"/>
    <p:sldId id="283" r:id="rId25"/>
    <p:sldId id="308" r:id="rId26"/>
    <p:sldId id="284" r:id="rId27"/>
    <p:sldId id="277" r:id="rId28"/>
    <p:sldId id="278" r:id="rId29"/>
    <p:sldId id="279" r:id="rId30"/>
    <p:sldId id="280" r:id="rId31"/>
    <p:sldId id="285" r:id="rId32"/>
    <p:sldId id="286" r:id="rId33"/>
    <p:sldId id="287" r:id="rId34"/>
    <p:sldId id="288" r:id="rId35"/>
    <p:sldId id="300" r:id="rId36"/>
    <p:sldId id="301" r:id="rId37"/>
    <p:sldId id="299" r:id="rId38"/>
    <p:sldId id="298" r:id="rId39"/>
    <p:sldId id="296" r:id="rId40"/>
    <p:sldId id="302" r:id="rId41"/>
    <p:sldId id="303" r:id="rId42"/>
    <p:sldId id="297" r:id="rId43"/>
    <p:sldId id="294" r:id="rId44"/>
    <p:sldId id="304" r:id="rId45"/>
    <p:sldId id="293" r:id="rId46"/>
    <p:sldId id="259" r:id="rId47"/>
  </p:sldIdLst>
  <p:sldSz cx="9144000" cy="6858000" type="screen4x3"/>
  <p:notesSz cx="6858000" cy="91440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Champion-Terrell" initials="K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6082" autoAdjust="0"/>
  </p:normalViewPr>
  <p:slideViewPr>
    <p:cSldViewPr>
      <p:cViewPr varScale="1">
        <p:scale>
          <a:sx n="108" d="100"/>
          <a:sy n="108" d="100"/>
        </p:scale>
        <p:origin x="11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Kinematics refer to the spatial arrangement, according to sequence and structure, of the axes of movement in relation to one another. There are four basic types of movement that an industrial robot may have.</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extLst>
      <p:ext uri="{BB962C8B-B14F-4D97-AF65-F5344CB8AC3E}">
        <p14:creationId xmlns:p14="http://schemas.microsoft.com/office/powerpoint/2010/main" val="3742293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An incremental encoder provides a series of periodic signals due to mechanical motion. The number of successive cycles (signals) corresponds to the resolvable mechanical increments of motion (measuring steps). </a:t>
            </a:r>
            <a:r>
              <a:rPr lang="en-US" sz="1200" dirty="0" smtClean="0"/>
              <a:t>Incremental encoders have output signals that repeat over the full range of motion. It is important to understand that each mechanical position is not uniquely defined.</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dirty="0" smtClean="0"/>
              <a:t>When the incremental encoder is turned on, the position of an incremental encoder is not known since the output signals are not unique to any singular position. </a:t>
            </a:r>
            <a:r>
              <a:rPr lang="en-US" dirty="0" smtClean="0"/>
              <a:t>An incremental encoder often</a:t>
            </a:r>
            <a:r>
              <a:rPr lang="en-US" baseline="0" dirty="0" smtClean="0"/>
              <a:t> depends on a limit switch through a homing operation to determine its absolute position.</a:t>
            </a:r>
            <a:endParaRPr lang="en-US" sz="120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40</a:t>
            </a:fld>
            <a:endParaRPr lang="en-US"/>
          </a:p>
        </p:txBody>
      </p:sp>
    </p:spTree>
    <p:extLst>
      <p:ext uri="{BB962C8B-B14F-4D97-AF65-F5344CB8AC3E}">
        <p14:creationId xmlns:p14="http://schemas.microsoft.com/office/powerpoint/2010/main" val="310169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Tool Center Point or TCP is very important, as this is where the work gets done. It may be the tip of a robotic welder or the point between the two grippers of a robot. You can describe it easily by turning on robot path in </a:t>
            </a:r>
            <a:r>
              <a:rPr lang="en-US" sz="1200" dirty="0" err="1" smtClean="0"/>
              <a:t>Robocell</a:t>
            </a:r>
            <a:r>
              <a:rPr lang="en-US" sz="1200" dirty="0" smtClean="0"/>
              <a:t>; the result trail left by the robot comes from TCP.</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41</a:t>
            </a:fld>
            <a:endParaRPr lang="en-US"/>
          </a:p>
        </p:txBody>
      </p:sp>
    </p:spTree>
    <p:extLst>
      <p:ext uri="{BB962C8B-B14F-4D97-AF65-F5344CB8AC3E}">
        <p14:creationId xmlns:p14="http://schemas.microsoft.com/office/powerpoint/2010/main" val="353923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Ball Screws</a:t>
            </a:r>
            <a:endParaRPr lang="en-US" dirty="0" smtClean="0"/>
          </a:p>
          <a:p>
            <a:pPr eaLnBrk="1" hangingPunct="1"/>
            <a:r>
              <a:rPr lang="en-US" dirty="0" smtClean="0"/>
              <a:t>The above image shows the cross-section of a ball screw system used to move the table along the 3 axes in machining centers. Because the screw has rounded teeth, it allows a ball bearing to ride in the groove so that there is little or no backlash.</a:t>
            </a:r>
            <a:endParaRPr lang="en-US" b="1" dirty="0" smtClean="0"/>
          </a:p>
          <a:p>
            <a:pPr eaLnBrk="1" hangingPunct="1"/>
            <a:r>
              <a:rPr lang="en-US" b="1" dirty="0" smtClean="0"/>
              <a:t>Acme Thread</a:t>
            </a:r>
            <a:endParaRPr lang="en-US" dirty="0" smtClean="0"/>
          </a:p>
          <a:p>
            <a:pPr eaLnBrk="1" hangingPunct="1"/>
            <a:r>
              <a:rPr lang="en-US" dirty="0" smtClean="0"/>
              <a:t>The above image shows the cross-section of an acme screw system used to move the table along the 3 axes in machining centers. An acme screw is stronger than a regular screw thread because of the flat on the teeth. In all screw systems there must be some space between the teeth that allows the screw to move without binding (shown in red in the above diagram). Because of this space, backlash occurs, rendering the system less than 100% accurate.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42</a:t>
            </a:fld>
            <a:endParaRPr lang="en-US"/>
          </a:p>
        </p:txBody>
      </p:sp>
    </p:spTree>
    <p:extLst>
      <p:ext uri="{BB962C8B-B14F-4D97-AF65-F5344CB8AC3E}">
        <p14:creationId xmlns:p14="http://schemas.microsoft.com/office/powerpoint/2010/main" val="102545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Ball Screws</a:t>
            </a:r>
            <a:endParaRPr lang="en-US" dirty="0" smtClean="0"/>
          </a:p>
          <a:p>
            <a:pPr eaLnBrk="1" hangingPunct="1"/>
            <a:r>
              <a:rPr lang="en-US" dirty="0" smtClean="0"/>
              <a:t>The above image shows the cross-section of a ball screw system used to move the table along the 3 axes in machining centers. Because the screw has rounded teeth, it allows a ball bearing to ride in the groove so that there is little or no backlash.</a:t>
            </a:r>
            <a:endParaRPr lang="en-US" b="1" dirty="0" smtClean="0"/>
          </a:p>
          <a:p>
            <a:pPr eaLnBrk="1" hangingPunct="1"/>
            <a:r>
              <a:rPr lang="en-US" b="1" dirty="0" smtClean="0"/>
              <a:t>Acme Thread</a:t>
            </a:r>
            <a:endParaRPr lang="en-US" dirty="0" smtClean="0"/>
          </a:p>
          <a:p>
            <a:pPr eaLnBrk="1" hangingPunct="1"/>
            <a:r>
              <a:rPr lang="en-US" dirty="0" smtClean="0"/>
              <a:t>The above image shows the cross-section of an acme screw system used to move the table along the 3 axes in machining centers. An acme screw is stronger than a regular screw thread because of the flat on the teeth. In all screw systems there must be some space between the teeth that allows the screw to move without binding (shown in red in the above diagram). Because of this space, backlash occurs, rendering the system less than 100% accurate.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43</a:t>
            </a:fld>
            <a:endParaRPr lang="en-US"/>
          </a:p>
        </p:txBody>
      </p:sp>
    </p:spTree>
    <p:extLst>
      <p:ext uri="{BB962C8B-B14F-4D97-AF65-F5344CB8AC3E}">
        <p14:creationId xmlns:p14="http://schemas.microsoft.com/office/powerpoint/2010/main" val="10254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dirty="0" smtClean="0"/>
              <a:t>There are two distinct terms that are related to uncertainty in measurement</a:t>
            </a:r>
            <a:r>
              <a:rPr lang="en-US" baseline="0" dirty="0" smtClean="0"/>
              <a:t>: accuracy and precision, which is also known as repeatability. </a:t>
            </a:r>
            <a:r>
              <a:rPr lang="en-US" dirty="0" smtClean="0"/>
              <a:t>Although accuracy precision and are often confused, there is a difference between the meanings of the two terms in the fields of science and engineering.</a:t>
            </a:r>
          </a:p>
          <a:p>
            <a:pPr marL="228600" indent="-228600" eaLnBrk="1" hangingPunct="1"/>
            <a:endParaRPr lang="en-US"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1" dirty="0" smtClean="0"/>
              <a:t>Accuracy</a:t>
            </a:r>
            <a:r>
              <a:rPr lang="en-US" dirty="0" smtClean="0"/>
              <a:t> indicates how close measurements are to the actual quantity being measured. For example, if you put a 50 pound weight on a bathroom scale, we would consider the scale to be accurate if it reported a weight of 50 pounds.</a:t>
            </a:r>
            <a:r>
              <a:rPr lang="en-US" baseline="0" dirty="0" smtClean="0"/>
              <a:t> </a:t>
            </a:r>
            <a:r>
              <a:rPr lang="en-US" dirty="0" smtClean="0"/>
              <a:t>A question that summarizes accuracy is </a:t>
            </a:r>
            <a:r>
              <a:rPr lang="en-US" b="1" dirty="0" smtClean="0"/>
              <a:t>c</a:t>
            </a:r>
            <a:r>
              <a:rPr lang="en-US" b="1" i="1" dirty="0" smtClean="0"/>
              <a:t>an a robot hit the bull’s eye?</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b="1" i="1"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1" dirty="0" smtClean="0"/>
              <a:t>Precision (Repeatability) </a:t>
            </a:r>
            <a:r>
              <a:rPr lang="en-US" dirty="0" smtClean="0"/>
              <a:t>indicates how close together repeated measurements of the same quantity are to each other. A precise bathroom scale would give the same weight each time you stepped on the scale within a short time (even if it did not report your true weight). So, if you placed</a:t>
            </a:r>
            <a:r>
              <a:rPr lang="en-US" baseline="0" dirty="0" smtClean="0"/>
              <a:t> a 50 pound weight on the bathroom scale five times and the scale displayed a weight of 47 pounds each time, the scale could be considered precise (but not accurate).</a:t>
            </a:r>
            <a:r>
              <a:rPr lang="en-US" dirty="0" smtClean="0"/>
              <a:t> A question that summarizes repeatability is </a:t>
            </a:r>
            <a:r>
              <a:rPr lang="en-US" b="1" i="1" dirty="0" smtClean="0"/>
              <a:t>can a robot group the hits together consistently?</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44</a:t>
            </a:fld>
            <a:endParaRPr lang="en-US"/>
          </a:p>
        </p:txBody>
      </p:sp>
    </p:spTree>
    <p:extLst>
      <p:ext uri="{BB962C8B-B14F-4D97-AF65-F5344CB8AC3E}">
        <p14:creationId xmlns:p14="http://schemas.microsoft.com/office/powerpoint/2010/main" val="170214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SCARA </a:t>
            </a:r>
            <a:r>
              <a:rPr lang="en-US" b="1" i="1" dirty="0" smtClean="0"/>
              <a:t>(</a:t>
            </a:r>
            <a:r>
              <a:rPr lang="en-US" b="1" i="1" dirty="0" smtClean="0">
                <a:solidFill>
                  <a:srgbClr val="CC3300"/>
                </a:solidFill>
              </a:rPr>
              <a:t>Selectively Compliant Articulated Robot Arm</a:t>
            </a:r>
            <a:r>
              <a:rPr lang="en-US" b="1" i="1" dirty="0" smtClean="0"/>
              <a:t>)</a:t>
            </a:r>
            <a:r>
              <a:rPr lang="en-US" dirty="0" smtClean="0"/>
              <a:t> robots have motions very much like a human body. These devices incorporate both a shoulder and elbow joint as well as a wrist axis and a vertical motion. SCARA robots were invented in Japan in the early 1960s. The design has long since been in the public domain.</a:t>
            </a:r>
            <a:endParaRPr lang="en-US" b="1" i="1" dirty="0" smtClean="0">
              <a:solidFill>
                <a:srgbClr val="CC3300"/>
              </a:solidFill>
            </a:endParaRPr>
          </a:p>
          <a:p>
            <a:pPr eaLnBrk="1" hangingPunct="1"/>
            <a:endParaRPr lang="en-US" b="1" i="1" dirty="0" smtClean="0">
              <a:solidFill>
                <a:srgbClr val="CC3300"/>
              </a:solidFill>
            </a:endParaRPr>
          </a:p>
          <a:p>
            <a:pPr eaLnBrk="1" hangingPunct="1"/>
            <a:r>
              <a:rPr lang="en-US" b="1" i="1" dirty="0" smtClean="0">
                <a:solidFill>
                  <a:srgbClr val="CC3300"/>
                </a:solidFill>
              </a:rPr>
              <a:t>Selectively Compliant </a:t>
            </a:r>
            <a:r>
              <a:rPr lang="en-US" dirty="0" smtClean="0"/>
              <a:t>means that there are enough axes of freedom to give the joints flexibility when needed. This is necessary when the robots perform certain operations. For example, when the robot performs an </a:t>
            </a:r>
            <a:r>
              <a:rPr lang="en-US" b="1" i="1" dirty="0" smtClean="0">
                <a:solidFill>
                  <a:srgbClr val="CC3300"/>
                </a:solidFill>
              </a:rPr>
              <a:t>insert,</a:t>
            </a:r>
            <a:r>
              <a:rPr lang="en-US" dirty="0" smtClean="0"/>
              <a:t> the axes of freedom allow the arm to “wiggle” to ensure that the two pieces fit.</a:t>
            </a:r>
          </a:p>
          <a:p>
            <a:pPr eaLnBrk="1" hangingPunct="1"/>
            <a:endParaRPr lang="en-US" dirty="0" smtClean="0"/>
          </a:p>
          <a:p>
            <a:pPr>
              <a:spcBef>
                <a:spcPct val="50000"/>
              </a:spcBef>
            </a:pPr>
            <a:r>
              <a:rPr lang="en-US" dirty="0" smtClean="0">
                <a:solidFill>
                  <a:srgbClr val="CC3300"/>
                </a:solidFill>
              </a:rPr>
              <a:t>SCARA robots</a:t>
            </a:r>
            <a:r>
              <a:rPr lang="en-US" dirty="0" smtClean="0"/>
              <a:t> are ideal for a variety of general purpose applications which require fast, repeatable, and articulate point-to-point movements such as palletizing &amp; de-palletizing, loading and unloading, and assembly.</a:t>
            </a:r>
          </a:p>
          <a:p>
            <a:pPr>
              <a:spcBef>
                <a:spcPct val="50000"/>
              </a:spcBef>
            </a:pPr>
            <a:endParaRPr lang="en-US" dirty="0" smtClean="0"/>
          </a:p>
          <a:p>
            <a:pPr>
              <a:spcBef>
                <a:spcPct val="50000"/>
              </a:spcBef>
            </a:pPr>
            <a:r>
              <a:rPr lang="en-US" dirty="0" smtClean="0"/>
              <a:t>Because of their unique "elbow" motions, SCARA robots are also ideal for applications which require constant acceleration through circular motions like dispensing and gasket forming in place.</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18</a:t>
            </a:fld>
            <a:endParaRPr lang="en-US"/>
          </a:p>
        </p:txBody>
      </p:sp>
    </p:spTree>
    <p:extLst>
      <p:ext uri="{BB962C8B-B14F-4D97-AF65-F5344CB8AC3E}">
        <p14:creationId xmlns:p14="http://schemas.microsoft.com/office/powerpoint/2010/main" val="29191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spherical wrist joint is mounted after the elbow in a SCARA.</a:t>
            </a:r>
          </a:p>
          <a:p>
            <a:pPr eaLnBrk="1" hangingPunct="1"/>
            <a:endParaRPr lang="en-US" dirty="0" smtClean="0"/>
          </a:p>
          <a:p>
            <a:pPr eaLnBrk="1" hangingPunct="1"/>
            <a:r>
              <a:rPr lang="en-US" dirty="0" smtClean="0"/>
              <a:t>To orientate the tools, three additional joints are required. These are normally mounted at the end of the arm in an assembly called the wrist.</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a:p>
        </p:txBody>
      </p:sp>
    </p:spTree>
    <p:extLst>
      <p:ext uri="{BB962C8B-B14F-4D97-AF65-F5344CB8AC3E}">
        <p14:creationId xmlns:p14="http://schemas.microsoft.com/office/powerpoint/2010/main" val="365189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24</a:t>
            </a:fld>
            <a:endParaRPr lang="en-US"/>
          </a:p>
        </p:txBody>
      </p:sp>
    </p:spTree>
    <p:extLst>
      <p:ext uri="{BB962C8B-B14F-4D97-AF65-F5344CB8AC3E}">
        <p14:creationId xmlns:p14="http://schemas.microsoft.com/office/powerpoint/2010/main" val="293477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defRPr/>
            </a:pPr>
            <a:r>
              <a:rPr lang="en-US" b="1" dirty="0" smtClean="0"/>
              <a:t>Servo Motor</a:t>
            </a:r>
            <a:r>
              <a:rPr lang="en-US" sz="1400" dirty="0" smtClean="0"/>
              <a:t> is a</a:t>
            </a:r>
            <a:r>
              <a:rPr lang="en-US" dirty="0" smtClean="0"/>
              <a:t>ny motor that is modified to give feedback concerning the motor's speed, direction of rotation, and number of revolutions.</a:t>
            </a:r>
            <a:endParaRPr lang="en-US" sz="1400" b="1" dirty="0" smtClean="0"/>
          </a:p>
          <a:p>
            <a:pPr eaLnBrk="1" hangingPunct="1">
              <a:defRPr/>
            </a:pPr>
            <a:endParaRPr lang="en-US" sz="1400" b="1" dirty="0" smtClean="0"/>
          </a:p>
          <a:p>
            <a:pPr eaLnBrk="1" hangingPunct="1">
              <a:defRPr/>
            </a:pPr>
            <a:r>
              <a:rPr lang="en-US" sz="1400" b="1" dirty="0" smtClean="0"/>
              <a:t>Stepper Motors</a:t>
            </a:r>
          </a:p>
          <a:p>
            <a:pPr lvl="1" eaLnBrk="1" hangingPunct="1">
              <a:buFontTx/>
              <a:buChar char="•"/>
              <a:defRPr/>
            </a:pPr>
            <a:r>
              <a:rPr lang="en-US" sz="1400" dirty="0" smtClean="0"/>
              <a:t>Produce the highest torque at low</a:t>
            </a:r>
            <a:r>
              <a:rPr lang="en-US" sz="1400" i="1" dirty="0" smtClean="0"/>
              <a:t> </a:t>
            </a:r>
            <a:r>
              <a:rPr lang="en-US" sz="1400" dirty="0" smtClean="0"/>
              <a:t>speeds.</a:t>
            </a:r>
          </a:p>
          <a:p>
            <a:pPr lvl="1" eaLnBrk="1" hangingPunct="1">
              <a:buFontTx/>
              <a:buChar char="•"/>
              <a:defRPr/>
            </a:pPr>
            <a:r>
              <a:rPr lang="en-US" sz="1400" dirty="0" smtClean="0"/>
              <a:t>Have the ability to</a:t>
            </a:r>
            <a:r>
              <a:rPr lang="en-US" sz="1400" i="1" dirty="0" smtClean="0"/>
              <a:t> </a:t>
            </a:r>
            <a:r>
              <a:rPr lang="en-US" sz="1400" b="1" i="1" dirty="0" smtClean="0"/>
              <a:t>hold torque</a:t>
            </a:r>
            <a:r>
              <a:rPr lang="en-US" sz="1400" dirty="0" smtClean="0"/>
              <a:t>, which is not present in DC motors.</a:t>
            </a:r>
          </a:p>
          <a:p>
            <a:pPr lvl="1" eaLnBrk="1" hangingPunct="1">
              <a:buFontTx/>
              <a:buChar char="•"/>
              <a:defRPr/>
            </a:pPr>
            <a:r>
              <a:rPr lang="en-US" sz="1400" dirty="0" smtClean="0"/>
              <a:t>Holding torque allows a stepper motor to hold its position firmly when not turning.</a:t>
            </a:r>
          </a:p>
          <a:p>
            <a:pPr lvl="1" eaLnBrk="1" hangingPunct="1">
              <a:buFontTx/>
              <a:buChar char="•"/>
              <a:defRPr/>
            </a:pPr>
            <a:r>
              <a:rPr lang="en-US" sz="1400" dirty="0" smtClean="0"/>
              <a:t>This can be useful for applications where the motor may be starting and stopping while the force acting against the motor remains present. </a:t>
            </a:r>
          </a:p>
          <a:p>
            <a:pPr lvl="1" eaLnBrk="1" hangingPunct="1">
              <a:buFontTx/>
              <a:buChar char="•"/>
              <a:defRPr/>
            </a:pPr>
            <a:r>
              <a:rPr lang="en-US" sz="1400" dirty="0" smtClean="0"/>
              <a:t>Stepper motors "step" a little bit at a time in precise measurable increments.</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31</a:t>
            </a:fld>
            <a:endParaRPr lang="en-US"/>
          </a:p>
        </p:txBody>
      </p:sp>
    </p:spTree>
    <p:extLst>
      <p:ext uri="{BB962C8B-B14F-4D97-AF65-F5344CB8AC3E}">
        <p14:creationId xmlns:p14="http://schemas.microsoft.com/office/powerpoint/2010/main" val="17283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Mechanical – Measures position, torque, strain, velocity, shape, pressure, mass, vibration</a:t>
            </a:r>
          </a:p>
          <a:p>
            <a:pPr eaLnBrk="1" hangingPunct="1"/>
            <a:r>
              <a:rPr lang="en-US" dirty="0" smtClean="0"/>
              <a:t>Electrical – Measures voltage, current, change, conductivity</a:t>
            </a:r>
          </a:p>
          <a:p>
            <a:pPr eaLnBrk="1" hangingPunct="1"/>
            <a:r>
              <a:rPr lang="en-US" dirty="0" smtClean="0"/>
              <a:t>Magnetic – Measures magnetic field, flux, permeability</a:t>
            </a:r>
          </a:p>
          <a:p>
            <a:pPr eaLnBrk="1" hangingPunct="1"/>
            <a:r>
              <a:rPr lang="en-US" dirty="0" smtClean="0"/>
              <a:t>Thermal – Measures temperature, flux, conductivity, specific heat</a:t>
            </a:r>
          </a:p>
          <a:p>
            <a:pPr eaLnBrk="1" hangingPunct="1"/>
            <a:r>
              <a:rPr lang="en-US" dirty="0" smtClean="0"/>
              <a:t>Others – Measure acoustic, proximity, chemical, photoelectric, radiation, lasers, optical systems, tactile, voice, visual sensing</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36</a:t>
            </a:fld>
            <a:endParaRPr lang="en-US"/>
          </a:p>
        </p:txBody>
      </p:sp>
    </p:spTree>
    <p:extLst>
      <p:ext uri="{BB962C8B-B14F-4D97-AF65-F5344CB8AC3E}">
        <p14:creationId xmlns:p14="http://schemas.microsoft.com/office/powerpoint/2010/main" val="291115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Micro switches include manual switches, limit switches, impulse limit switches, reed switches, and pressure switches.</a:t>
            </a:r>
          </a:p>
          <a:p>
            <a:pPr eaLnBrk="1" hangingPunct="1"/>
            <a:r>
              <a:rPr lang="en-US" dirty="0" smtClean="0"/>
              <a:t>Rotary position sensors include encoders, </a:t>
            </a:r>
            <a:r>
              <a:rPr lang="en-US" dirty="0" err="1" smtClean="0"/>
              <a:t>synchros</a:t>
            </a:r>
            <a:r>
              <a:rPr lang="en-US" dirty="0" smtClean="0"/>
              <a:t>, resolvers, and potentiometers.</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37</a:t>
            </a:fld>
            <a:endParaRPr lang="en-US"/>
          </a:p>
        </p:txBody>
      </p:sp>
    </p:spTree>
    <p:extLst>
      <p:ext uri="{BB962C8B-B14F-4D97-AF65-F5344CB8AC3E}">
        <p14:creationId xmlns:p14="http://schemas.microsoft.com/office/powerpoint/2010/main" val="110799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38</a:t>
            </a:fld>
            <a:endParaRPr lang="en-US"/>
          </a:p>
        </p:txBody>
      </p:sp>
    </p:spTree>
    <p:extLst>
      <p:ext uri="{BB962C8B-B14F-4D97-AF65-F5344CB8AC3E}">
        <p14:creationId xmlns:p14="http://schemas.microsoft.com/office/powerpoint/2010/main" val="310169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An</a:t>
            </a:r>
            <a:r>
              <a:rPr lang="en-US" sz="1200" baseline="0" dirty="0" smtClean="0"/>
              <a:t> a</a:t>
            </a:r>
            <a:r>
              <a:rPr lang="en-US" sz="1200" dirty="0" smtClean="0"/>
              <a:t>bsolute encoder has a unique value (voltage, binary count, etc.) for each mechanical position. When an absolute encoder is turned on, the position of an absolute encoder is known.</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39</a:t>
            </a:fld>
            <a:endParaRPr lang="en-US"/>
          </a:p>
        </p:txBody>
      </p:sp>
    </p:spTree>
    <p:extLst>
      <p:ext uri="{BB962C8B-B14F-4D97-AF65-F5344CB8AC3E}">
        <p14:creationId xmlns:p14="http://schemas.microsoft.com/office/powerpoint/2010/main" val="3101693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lgn="ct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593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
        <p:nvSpPr>
          <p:cNvPr id="8" name="Title 1"/>
          <p:cNvSpPr>
            <a:spLocks noGrp="1"/>
          </p:cNvSpPr>
          <p:nvPr>
            <p:ph type="title"/>
          </p:nvPr>
        </p:nvSpPr>
        <p:spPr>
          <a:xfrm>
            <a:off x="457200" y="274638"/>
            <a:ext cx="8229600" cy="715962"/>
          </a:xfrm>
        </p:spPr>
        <p:txBody>
          <a:bodyPr/>
          <a:lstStyle>
            <a:lvl1pPr>
              <a:defRPr sz="40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
        <p:nvSpPr>
          <p:cNvPr id="8" name="Title 1"/>
          <p:cNvSpPr>
            <a:spLocks noGrp="1"/>
          </p:cNvSpPr>
          <p:nvPr>
            <p:ph type="title"/>
          </p:nvPr>
        </p:nvSpPr>
        <p:spPr>
          <a:xfrm>
            <a:off x="457200" y="274638"/>
            <a:ext cx="8229600" cy="715962"/>
          </a:xfrm>
        </p:spPr>
        <p:txBody>
          <a:bodyPr/>
          <a:lstStyle>
            <a:lvl1pPr>
              <a:defRPr sz="40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1"/>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1"/>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
        <p:nvSpPr>
          <p:cNvPr id="10" name="Title 1"/>
          <p:cNvSpPr>
            <a:spLocks noGrp="1"/>
          </p:cNvSpPr>
          <p:nvPr>
            <p:ph type="title"/>
          </p:nvPr>
        </p:nvSpPr>
        <p:spPr>
          <a:xfrm>
            <a:off x="457200" y="274638"/>
            <a:ext cx="8229600" cy="715962"/>
          </a:xfrm>
        </p:spPr>
        <p:txBody>
          <a:bodyPr/>
          <a:lstStyle>
            <a:lvl1pPr>
              <a:defRPr sz="40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7" r:id="rId4"/>
    <p:sldLayoutId id="2147483665" r:id="rId5"/>
    <p:sldLayoutId id="2147483666" r:id="rId6"/>
    <p:sldLayoutId id="2147483668" r:id="rId7"/>
  </p:sldLayoutIdLst>
  <p:timing>
    <p:tnLst>
      <p:par>
        <p:cTn id="1" dur="indefinite" restart="never" nodeType="tmRoot"/>
      </p:par>
    </p:tnLst>
  </p:timing>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6.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1.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4.xml"/><Relationship Id="rId10" Type="http://schemas.openxmlformats.org/officeDocument/2006/relationships/slide" Target="slide28.xml"/><Relationship Id="rId4" Type="http://schemas.openxmlformats.org/officeDocument/2006/relationships/slide" Target="slide5.xml"/><Relationship Id="rId9" Type="http://schemas.openxmlformats.org/officeDocument/2006/relationships/slide" Target="slide26.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13716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4300" b="1" kern="0" dirty="0">
                <a:solidFill>
                  <a:srgbClr val="002060"/>
                </a:solidFill>
                <a:latin typeface="Arial" panose="020B0604020202020204" pitchFamily="34" charset="0"/>
                <a:cs typeface="Arial" panose="020B0604020202020204" pitchFamily="34" charset="0"/>
              </a:rPr>
              <a:t>Robotic </a:t>
            </a:r>
            <a:r>
              <a:rPr lang="en-US" sz="4300" b="1" kern="0" dirty="0" smtClean="0">
                <a:solidFill>
                  <a:srgbClr val="002060"/>
                </a:solidFill>
                <a:latin typeface="Arial" panose="020B0604020202020204" pitchFamily="34" charset="0"/>
                <a:cs typeface="Arial" panose="020B0604020202020204" pitchFamily="34" charset="0"/>
              </a:rPr>
              <a:t>Systems</a:t>
            </a:r>
            <a:endParaRPr lang="en-US" sz="4300" b="1" kern="0" dirty="0">
              <a:solidFill>
                <a:srgbClr val="002060"/>
              </a:solidFill>
              <a:latin typeface="Arial" panose="020B0604020202020204" pitchFamily="34" charset="0"/>
              <a:cs typeface="Arial" panose="020B0604020202020204" pitchFamily="34" charset="0"/>
            </a:endParaRPr>
          </a:p>
          <a:p>
            <a:pPr marL="0" indent="0" algn="ctr">
              <a:buNone/>
            </a:pP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smtClean="0">
                <a:solidFill>
                  <a:schemeClr val="bg1">
                    <a:lumMod val="50000"/>
                  </a:schemeClr>
                </a:solidFill>
                <a:latin typeface="Arial" panose="020B0604020202020204" pitchFamily="34" charset="0"/>
                <a:cs typeface="Arial" panose="020B0604020202020204" pitchFamily="34" charset="0"/>
              </a:rPr>
              <a:t>© </a:t>
            </a:r>
            <a:r>
              <a:rPr lang="en-US" sz="800" smtClean="0">
                <a:solidFill>
                  <a:schemeClr val="bg1">
                    <a:lumMod val="50000"/>
                  </a:schemeClr>
                </a:solidFill>
                <a:latin typeface="Arial" panose="020B0604020202020204" pitchFamily="34" charset="0"/>
                <a:cs typeface="Arial" panose="020B0604020202020204" pitchFamily="34" charset="0"/>
              </a:rPr>
              <a:t>2016 </a:t>
            </a:r>
            <a:r>
              <a:rPr lang="en-US" sz="800" dirty="0" smtClean="0">
                <a:solidFill>
                  <a:schemeClr val="bg1">
                    <a:lumMod val="50000"/>
                  </a:schemeClr>
                </a:solidFill>
                <a:latin typeface="Arial" panose="020B0604020202020204" pitchFamily="34" charset="0"/>
                <a:cs typeface="Arial" panose="020B0604020202020204" pitchFamily="34" charset="0"/>
              </a:rPr>
              <a:t>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Computer Integrated Manufacturing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541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Cylindrical Coordinate Robot</a:t>
            </a:r>
          </a:p>
        </p:txBody>
      </p:sp>
      <p:sp>
        <p:nvSpPr>
          <p:cNvPr id="3" name="Content Placeholder 2"/>
          <p:cNvSpPr>
            <a:spLocks noGrp="1"/>
          </p:cNvSpPr>
          <p:nvPr>
            <p:ph idx="1"/>
          </p:nvPr>
        </p:nvSpPr>
        <p:spPr/>
        <p:txBody>
          <a:bodyPr/>
          <a:lstStyle/>
          <a:p>
            <a:r>
              <a:rPr lang="en-US" dirty="0" smtClean="0"/>
              <a:t>Typical applications</a:t>
            </a:r>
          </a:p>
          <a:p>
            <a:pPr lvl="1"/>
            <a:r>
              <a:rPr lang="en-US" dirty="0"/>
              <a:t>Most assembly operations</a:t>
            </a:r>
          </a:p>
          <a:p>
            <a:pPr lvl="1"/>
            <a:r>
              <a:rPr lang="en-US" dirty="0"/>
              <a:t>Handling </a:t>
            </a:r>
            <a:r>
              <a:rPr lang="en-US" dirty="0" smtClean="0"/>
              <a:t>machine </a:t>
            </a:r>
            <a:r>
              <a:rPr lang="en-US" dirty="0"/>
              <a:t>tools</a:t>
            </a:r>
          </a:p>
          <a:p>
            <a:pPr lvl="1"/>
            <a:r>
              <a:rPr lang="en-US" dirty="0"/>
              <a:t>Spot welding</a:t>
            </a:r>
          </a:p>
          <a:p>
            <a:pPr lvl="1"/>
            <a:r>
              <a:rPr lang="en-US" dirty="0"/>
              <a:t>Handling </a:t>
            </a:r>
            <a:r>
              <a:rPr lang="en-US" dirty="0" err="1" smtClean="0"/>
              <a:t>diecasting</a:t>
            </a:r>
            <a:r>
              <a:rPr lang="en-US" dirty="0" smtClean="0"/>
              <a:t> machines</a:t>
            </a:r>
            <a:endParaRPr lang="en-US" dirty="0"/>
          </a:p>
        </p:txBody>
      </p:sp>
      <p:grpSp>
        <p:nvGrpSpPr>
          <p:cNvPr id="4" name="Group 8"/>
          <p:cNvGrpSpPr>
            <a:grpSpLocks noChangeAspect="1"/>
          </p:cNvGrpSpPr>
          <p:nvPr/>
        </p:nvGrpSpPr>
        <p:grpSpPr bwMode="auto">
          <a:xfrm>
            <a:off x="5029200" y="3352800"/>
            <a:ext cx="3733800" cy="3326476"/>
            <a:chOff x="336" y="960"/>
            <a:chExt cx="2640" cy="2352"/>
          </a:xfrm>
        </p:grpSpPr>
        <p:grpSp>
          <p:nvGrpSpPr>
            <p:cNvPr id="5" name="Group 9"/>
            <p:cNvGrpSpPr>
              <a:grpSpLocks/>
            </p:cNvGrpSpPr>
            <p:nvPr/>
          </p:nvGrpSpPr>
          <p:grpSpPr bwMode="auto">
            <a:xfrm>
              <a:off x="336" y="1008"/>
              <a:ext cx="2640" cy="2304"/>
              <a:chOff x="336" y="1008"/>
              <a:chExt cx="2640" cy="2304"/>
            </a:xfrm>
          </p:grpSpPr>
          <p:sp>
            <p:nvSpPr>
              <p:cNvPr id="7" name="Text Box 10"/>
              <p:cNvSpPr txBox="1">
                <a:spLocks noChangeArrowheads="1"/>
              </p:cNvSpPr>
              <p:nvPr/>
            </p:nvSpPr>
            <p:spPr bwMode="auto">
              <a:xfrm>
                <a:off x="336" y="264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X</a:t>
                </a:r>
              </a:p>
            </p:txBody>
          </p:sp>
          <p:sp>
            <p:nvSpPr>
              <p:cNvPr id="8" name="Text Box 11"/>
              <p:cNvSpPr txBox="1">
                <a:spLocks noChangeArrowheads="1"/>
              </p:cNvSpPr>
              <p:nvPr/>
            </p:nvSpPr>
            <p:spPr bwMode="auto">
              <a:xfrm>
                <a:off x="1776" y="259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Y</a:t>
                </a:r>
              </a:p>
            </p:txBody>
          </p:sp>
          <p:pic>
            <p:nvPicPr>
              <p:cNvPr id="9" name="Picture 12" descr="Cyldrical Robot"/>
              <p:cNvPicPr>
                <a:picLocks noChangeAspect="1" noChangeArrowheads="1"/>
              </p:cNvPicPr>
              <p:nvPr/>
            </p:nvPicPr>
            <p:blipFill>
              <a:blip r:embed="rId2">
                <a:extLst>
                  <a:ext uri="{28A0092B-C50C-407E-A947-70E740481C1C}">
                    <a14:useLocalDpi xmlns:a14="http://schemas.microsoft.com/office/drawing/2010/main" val="0"/>
                  </a:ext>
                </a:extLst>
              </a:blip>
              <a:srcRect l="12500" t="16667" r="20000" b="14999"/>
              <a:stretch>
                <a:fillRect/>
              </a:stretch>
            </p:blipFill>
            <p:spPr bwMode="auto">
              <a:xfrm>
                <a:off x="384" y="1344"/>
                <a:ext cx="259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3"/>
              <p:cNvSpPr txBox="1">
                <a:spLocks noChangeArrowheads="1"/>
              </p:cNvSpPr>
              <p:nvPr/>
            </p:nvSpPr>
            <p:spPr bwMode="auto">
              <a:xfrm>
                <a:off x="1104" y="259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Z</a:t>
                </a:r>
              </a:p>
            </p:txBody>
          </p:sp>
          <p:sp>
            <p:nvSpPr>
              <p:cNvPr id="11" name="Line 14"/>
              <p:cNvSpPr>
                <a:spLocks noChangeShapeType="1"/>
              </p:cNvSpPr>
              <p:nvPr/>
            </p:nvSpPr>
            <p:spPr bwMode="auto">
              <a:xfrm>
                <a:off x="1344" y="2352"/>
                <a:ext cx="0" cy="480"/>
              </a:xfrm>
              <a:prstGeom prst="line">
                <a:avLst/>
              </a:prstGeom>
              <a:noFill/>
              <a:ln w="38100">
                <a:solidFill>
                  <a:srgbClr val="F0EA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 name="Text Box 15"/>
              <p:cNvSpPr txBox="1">
                <a:spLocks noChangeArrowheads="1"/>
              </p:cNvSpPr>
              <p:nvPr/>
            </p:nvSpPr>
            <p:spPr bwMode="auto">
              <a:xfrm>
                <a:off x="624" y="230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t>
                </a:r>
              </a:p>
            </p:txBody>
          </p:sp>
          <p:sp>
            <p:nvSpPr>
              <p:cNvPr id="13" name="Line 16"/>
              <p:cNvSpPr>
                <a:spLocks noChangeShapeType="1"/>
              </p:cNvSpPr>
              <p:nvPr/>
            </p:nvSpPr>
            <p:spPr bwMode="auto">
              <a:xfrm flipV="1">
                <a:off x="624" y="2160"/>
                <a:ext cx="720" cy="96"/>
              </a:xfrm>
              <a:prstGeom prst="line">
                <a:avLst/>
              </a:prstGeom>
              <a:noFill/>
              <a:ln w="38100">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 name="Arc 17"/>
              <p:cNvSpPr>
                <a:spLocks/>
              </p:cNvSpPr>
              <p:nvPr/>
            </p:nvSpPr>
            <p:spPr bwMode="auto">
              <a:xfrm>
                <a:off x="1200" y="1269"/>
                <a:ext cx="1200"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2" y="23237"/>
                    </a:moveTo>
                    <a:cubicBezTo>
                      <a:pt x="20" y="22692"/>
                      <a:pt x="0" y="22146"/>
                      <a:pt x="0" y="21600"/>
                    </a:cubicBezTo>
                    <a:cubicBezTo>
                      <a:pt x="0" y="9670"/>
                      <a:pt x="9670" y="0"/>
                      <a:pt x="21600" y="0"/>
                    </a:cubicBezTo>
                    <a:cubicBezTo>
                      <a:pt x="33529" y="0"/>
                      <a:pt x="43200" y="9670"/>
                      <a:pt x="43200" y="21600"/>
                    </a:cubicBezTo>
                    <a:cubicBezTo>
                      <a:pt x="43200" y="33529"/>
                      <a:pt x="33529" y="43200"/>
                      <a:pt x="21600" y="43200"/>
                    </a:cubicBezTo>
                    <a:cubicBezTo>
                      <a:pt x="19268" y="43200"/>
                      <a:pt x="16952" y="42822"/>
                      <a:pt x="14741" y="42082"/>
                    </a:cubicBezTo>
                  </a:path>
                  <a:path w="43200" h="43200" stroke="0" extrusionOk="0">
                    <a:moveTo>
                      <a:pt x="62" y="23237"/>
                    </a:moveTo>
                    <a:cubicBezTo>
                      <a:pt x="20" y="22692"/>
                      <a:pt x="0" y="22146"/>
                      <a:pt x="0" y="21600"/>
                    </a:cubicBezTo>
                    <a:cubicBezTo>
                      <a:pt x="0" y="9670"/>
                      <a:pt x="9670" y="0"/>
                      <a:pt x="21600" y="0"/>
                    </a:cubicBezTo>
                    <a:cubicBezTo>
                      <a:pt x="33529" y="0"/>
                      <a:pt x="43200" y="9670"/>
                      <a:pt x="43200" y="21600"/>
                    </a:cubicBezTo>
                    <a:cubicBezTo>
                      <a:pt x="43200" y="33529"/>
                      <a:pt x="33529" y="43200"/>
                      <a:pt x="21600" y="43200"/>
                    </a:cubicBezTo>
                    <a:cubicBezTo>
                      <a:pt x="19268" y="43200"/>
                      <a:pt x="16952" y="42822"/>
                      <a:pt x="14741" y="42082"/>
                    </a:cubicBezTo>
                    <a:lnTo>
                      <a:pt x="21600" y="21600"/>
                    </a:lnTo>
                    <a:lnTo>
                      <a:pt x="62" y="23237"/>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Line 18"/>
              <p:cNvSpPr>
                <a:spLocks noChangeShapeType="1"/>
              </p:cNvSpPr>
              <p:nvPr/>
            </p:nvSpPr>
            <p:spPr bwMode="auto">
              <a:xfrm flipV="1">
                <a:off x="1776" y="1008"/>
                <a:ext cx="0" cy="576"/>
              </a:xfrm>
              <a:prstGeom prst="line">
                <a:avLst/>
              </a:prstGeom>
              <a:noFill/>
              <a:ln w="38100">
                <a:solidFill>
                  <a:srgbClr val="CC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 name="Text Box 19"/>
            <p:cNvSpPr txBox="1">
              <a:spLocks noChangeArrowheads="1"/>
            </p:cNvSpPr>
            <p:nvPr/>
          </p:nvSpPr>
          <p:spPr bwMode="auto">
            <a:xfrm>
              <a:off x="1872" y="96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R</a:t>
              </a:r>
            </a:p>
          </p:txBody>
        </p:sp>
      </p:grpSp>
    </p:spTree>
    <p:extLst>
      <p:ext uri="{BB962C8B-B14F-4D97-AF65-F5344CB8AC3E}">
        <p14:creationId xmlns:p14="http://schemas.microsoft.com/office/powerpoint/2010/main" val="3384048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 Coordinate Robot</a:t>
            </a:r>
          </a:p>
        </p:txBody>
      </p:sp>
      <p:sp>
        <p:nvSpPr>
          <p:cNvPr id="3" name="Content Placeholder 2"/>
          <p:cNvSpPr>
            <a:spLocks noGrp="1"/>
          </p:cNvSpPr>
          <p:nvPr>
            <p:ph idx="1"/>
          </p:nvPr>
        </p:nvSpPr>
        <p:spPr/>
        <p:txBody>
          <a:bodyPr/>
          <a:lstStyle/>
          <a:p>
            <a:r>
              <a:rPr lang="en-US" dirty="0"/>
              <a:t>This type of robot consists of a rotary base, an elevation pivot, a telescoping extension, and a retraction boom (R-R-L</a:t>
            </a:r>
            <a:r>
              <a:rPr lang="en-US" dirty="0" smtClean="0"/>
              <a:t>)</a:t>
            </a:r>
            <a:endParaRPr lang="en-US" dirty="0"/>
          </a:p>
        </p:txBody>
      </p:sp>
      <p:pic>
        <p:nvPicPr>
          <p:cNvPr id="4" name="Picture 2" descr="Pola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38500"/>
            <a:ext cx="28178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p:nvGrpSpPr>
        <p:grpSpPr bwMode="auto">
          <a:xfrm>
            <a:off x="2286000" y="2981325"/>
            <a:ext cx="6426200" cy="3152775"/>
            <a:chOff x="1488" y="1758"/>
            <a:chExt cx="4048" cy="1986"/>
          </a:xfrm>
        </p:grpSpPr>
        <p:sp>
          <p:nvSpPr>
            <p:cNvPr id="6" name="Rectangle 7"/>
            <p:cNvSpPr>
              <a:spLocks noChangeArrowheads="1"/>
            </p:cNvSpPr>
            <p:nvPr/>
          </p:nvSpPr>
          <p:spPr bwMode="auto">
            <a:xfrm>
              <a:off x="2416" y="3398"/>
              <a:ext cx="31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3000"/>
                <a:t>Y Axis: Longitudinal motion</a:t>
              </a:r>
            </a:p>
          </p:txBody>
        </p:sp>
        <p:sp>
          <p:nvSpPr>
            <p:cNvPr id="7" name="Text Box 8"/>
            <p:cNvSpPr txBox="1">
              <a:spLocks noChangeArrowheads="1"/>
            </p:cNvSpPr>
            <p:nvPr/>
          </p:nvSpPr>
          <p:spPr bwMode="auto">
            <a:xfrm>
              <a:off x="1644" y="175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t>
              </a:r>
            </a:p>
          </p:txBody>
        </p:sp>
        <p:sp>
          <p:nvSpPr>
            <p:cNvPr id="8" name="Line 9"/>
            <p:cNvSpPr>
              <a:spLocks noChangeShapeType="1"/>
            </p:cNvSpPr>
            <p:nvPr/>
          </p:nvSpPr>
          <p:spPr bwMode="auto">
            <a:xfrm>
              <a:off x="1488" y="1968"/>
              <a:ext cx="528" cy="96"/>
            </a:xfrm>
            <a:prstGeom prst="line">
              <a:avLst/>
            </a:prstGeom>
            <a:noFill/>
            <a:ln w="38100">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9" name="Group 10"/>
          <p:cNvGrpSpPr>
            <a:grpSpLocks/>
          </p:cNvGrpSpPr>
          <p:nvPr/>
        </p:nvGrpSpPr>
        <p:grpSpPr bwMode="auto">
          <a:xfrm>
            <a:off x="1143000" y="3467100"/>
            <a:ext cx="7848600" cy="2286000"/>
            <a:chOff x="816" y="2064"/>
            <a:chExt cx="4720" cy="1440"/>
          </a:xfrm>
        </p:grpSpPr>
        <p:sp>
          <p:nvSpPr>
            <p:cNvPr id="10" name="Rectangle 11"/>
            <p:cNvSpPr>
              <a:spLocks noChangeArrowheads="1"/>
            </p:cNvSpPr>
            <p:nvPr/>
          </p:nvSpPr>
          <p:spPr bwMode="auto">
            <a:xfrm>
              <a:off x="2416" y="2064"/>
              <a:ext cx="312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3000"/>
                <a:t>R Axis: Rotation around the   	    Z Axis – Base rotate</a:t>
              </a:r>
              <a:endParaRPr lang="en-US" sz="3000">
                <a:latin typeface="Times New Roman" pitchFamily="18" charset="0"/>
              </a:endParaRPr>
            </a:p>
          </p:txBody>
        </p:sp>
        <p:sp>
          <p:nvSpPr>
            <p:cNvPr id="11" name="Arc 12"/>
            <p:cNvSpPr>
              <a:spLocks/>
            </p:cNvSpPr>
            <p:nvPr/>
          </p:nvSpPr>
          <p:spPr bwMode="auto">
            <a:xfrm>
              <a:off x="816" y="3024"/>
              <a:ext cx="432" cy="254"/>
            </a:xfrm>
            <a:custGeom>
              <a:avLst/>
              <a:gdLst>
                <a:gd name="T0" fmla="*/ 0 w 21600"/>
                <a:gd name="T1" fmla="*/ 0 h 21313"/>
                <a:gd name="T2" fmla="*/ 0 w 21600"/>
                <a:gd name="T3" fmla="*/ 0 h 21313"/>
                <a:gd name="T4" fmla="*/ 0 w 21600"/>
                <a:gd name="T5" fmla="*/ 0 h 21313"/>
                <a:gd name="T6" fmla="*/ 0 60000 65536"/>
                <a:gd name="T7" fmla="*/ 0 60000 65536"/>
                <a:gd name="T8" fmla="*/ 0 60000 65536"/>
                <a:gd name="T9" fmla="*/ 0 w 21600"/>
                <a:gd name="T10" fmla="*/ 0 h 21313"/>
                <a:gd name="T11" fmla="*/ 21600 w 21600"/>
                <a:gd name="T12" fmla="*/ 21313 h 21313"/>
              </a:gdLst>
              <a:ahLst/>
              <a:cxnLst>
                <a:cxn ang="T6">
                  <a:pos x="T0" y="T1"/>
                </a:cxn>
                <a:cxn ang="T7">
                  <a:pos x="T2" y="T3"/>
                </a:cxn>
                <a:cxn ang="T8">
                  <a:pos x="T4" y="T5"/>
                </a:cxn>
              </a:cxnLst>
              <a:rect l="T9" t="T10" r="T11" b="T12"/>
              <a:pathLst>
                <a:path w="21600" h="21313" fill="none" extrusionOk="0">
                  <a:moveTo>
                    <a:pt x="62" y="21312"/>
                  </a:moveTo>
                  <a:cubicBezTo>
                    <a:pt x="20" y="20767"/>
                    <a:pt x="0" y="20221"/>
                    <a:pt x="0" y="19675"/>
                  </a:cubicBezTo>
                  <a:cubicBezTo>
                    <a:pt x="-1" y="11195"/>
                    <a:pt x="4961" y="3499"/>
                    <a:pt x="12686" y="0"/>
                  </a:cubicBezTo>
                </a:path>
                <a:path w="21600" h="21313" stroke="0" extrusionOk="0">
                  <a:moveTo>
                    <a:pt x="62" y="21312"/>
                  </a:moveTo>
                  <a:cubicBezTo>
                    <a:pt x="20" y="20767"/>
                    <a:pt x="0" y="20221"/>
                    <a:pt x="0" y="19675"/>
                  </a:cubicBezTo>
                  <a:cubicBezTo>
                    <a:pt x="-1" y="11195"/>
                    <a:pt x="4961" y="3499"/>
                    <a:pt x="12686" y="0"/>
                  </a:cubicBezTo>
                  <a:lnTo>
                    <a:pt x="21600" y="19675"/>
                  </a:lnTo>
                  <a:lnTo>
                    <a:pt x="62" y="21312"/>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3"/>
            <p:cNvSpPr>
              <a:spLocks/>
            </p:cNvSpPr>
            <p:nvPr/>
          </p:nvSpPr>
          <p:spPr bwMode="auto">
            <a:xfrm>
              <a:off x="1104" y="3024"/>
              <a:ext cx="624" cy="463"/>
            </a:xfrm>
            <a:custGeom>
              <a:avLst/>
              <a:gdLst>
                <a:gd name="T0" fmla="*/ 0 w 28458"/>
                <a:gd name="T1" fmla="*/ 0 h 41528"/>
                <a:gd name="T2" fmla="*/ 0 w 28458"/>
                <a:gd name="T3" fmla="*/ 0 h 41528"/>
                <a:gd name="T4" fmla="*/ 0 w 28458"/>
                <a:gd name="T5" fmla="*/ 0 h 41528"/>
                <a:gd name="T6" fmla="*/ 0 60000 65536"/>
                <a:gd name="T7" fmla="*/ 0 60000 65536"/>
                <a:gd name="T8" fmla="*/ 0 60000 65536"/>
                <a:gd name="T9" fmla="*/ 0 w 28458"/>
                <a:gd name="T10" fmla="*/ 0 h 41528"/>
                <a:gd name="T11" fmla="*/ 28458 w 28458"/>
                <a:gd name="T12" fmla="*/ 41528 h 41528"/>
              </a:gdLst>
              <a:ahLst/>
              <a:cxnLst>
                <a:cxn ang="T6">
                  <a:pos x="T0" y="T1"/>
                </a:cxn>
                <a:cxn ang="T7">
                  <a:pos x="T2" y="T3"/>
                </a:cxn>
                <a:cxn ang="T8">
                  <a:pos x="T4" y="T5"/>
                </a:cxn>
              </a:cxnLst>
              <a:rect l="T9" t="T10" r="T11" b="T12"/>
              <a:pathLst>
                <a:path w="28458" h="41528" fill="none" extrusionOk="0">
                  <a:moveTo>
                    <a:pt x="15190" y="-1"/>
                  </a:moveTo>
                  <a:cubicBezTo>
                    <a:pt x="23226" y="3359"/>
                    <a:pt x="28458" y="11217"/>
                    <a:pt x="28458" y="19928"/>
                  </a:cubicBezTo>
                  <a:cubicBezTo>
                    <a:pt x="28458" y="31857"/>
                    <a:pt x="18787" y="41528"/>
                    <a:pt x="6858" y="41528"/>
                  </a:cubicBezTo>
                  <a:cubicBezTo>
                    <a:pt x="4526" y="41528"/>
                    <a:pt x="2210" y="41150"/>
                    <a:pt x="-1" y="40410"/>
                  </a:cubicBezTo>
                </a:path>
                <a:path w="28458" h="41528" stroke="0" extrusionOk="0">
                  <a:moveTo>
                    <a:pt x="15190" y="-1"/>
                  </a:moveTo>
                  <a:cubicBezTo>
                    <a:pt x="23226" y="3359"/>
                    <a:pt x="28458" y="11217"/>
                    <a:pt x="28458" y="19928"/>
                  </a:cubicBezTo>
                  <a:cubicBezTo>
                    <a:pt x="28458" y="31857"/>
                    <a:pt x="18787" y="41528"/>
                    <a:pt x="6858" y="41528"/>
                  </a:cubicBezTo>
                  <a:cubicBezTo>
                    <a:pt x="4526" y="41528"/>
                    <a:pt x="2210" y="41150"/>
                    <a:pt x="-1" y="40410"/>
                  </a:cubicBezTo>
                  <a:lnTo>
                    <a:pt x="6858" y="19928"/>
                  </a:lnTo>
                  <a:lnTo>
                    <a:pt x="15190" y="-1"/>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14"/>
            <p:cNvSpPr txBox="1">
              <a:spLocks noChangeArrowheads="1"/>
            </p:cNvSpPr>
            <p:nvPr/>
          </p:nvSpPr>
          <p:spPr bwMode="auto">
            <a:xfrm>
              <a:off x="1824" y="321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R</a:t>
              </a:r>
            </a:p>
          </p:txBody>
        </p:sp>
        <p:sp>
          <p:nvSpPr>
            <p:cNvPr id="14" name="Line 15"/>
            <p:cNvSpPr>
              <a:spLocks noChangeShapeType="1"/>
            </p:cNvSpPr>
            <p:nvPr/>
          </p:nvSpPr>
          <p:spPr bwMode="auto">
            <a:xfrm>
              <a:off x="1248" y="2544"/>
              <a:ext cx="0" cy="720"/>
            </a:xfrm>
            <a:prstGeom prst="line">
              <a:avLst/>
            </a:prstGeom>
            <a:noFill/>
            <a:ln w="38100">
              <a:solidFill>
                <a:srgbClr val="CC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16"/>
          <p:cNvGrpSpPr>
            <a:grpSpLocks/>
          </p:cNvGrpSpPr>
          <p:nvPr/>
        </p:nvGrpSpPr>
        <p:grpSpPr bwMode="auto">
          <a:xfrm>
            <a:off x="457200" y="3162300"/>
            <a:ext cx="8255000" cy="2419350"/>
            <a:chOff x="336" y="1872"/>
            <a:chExt cx="5200" cy="1524"/>
          </a:xfrm>
        </p:grpSpPr>
        <p:sp>
          <p:nvSpPr>
            <p:cNvPr id="16" name="Text Box 17"/>
            <p:cNvSpPr txBox="1">
              <a:spLocks noChangeArrowheads="1"/>
            </p:cNvSpPr>
            <p:nvPr/>
          </p:nvSpPr>
          <p:spPr bwMode="auto">
            <a:xfrm>
              <a:off x="624" y="201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t>P</a:t>
              </a:r>
            </a:p>
          </p:txBody>
        </p:sp>
        <p:sp>
          <p:nvSpPr>
            <p:cNvPr id="17" name="Rectangle 18"/>
            <p:cNvSpPr>
              <a:spLocks noChangeArrowheads="1"/>
            </p:cNvSpPr>
            <p:nvPr/>
          </p:nvSpPr>
          <p:spPr bwMode="auto">
            <a:xfrm>
              <a:off x="2416" y="2756"/>
              <a:ext cx="31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3000"/>
                <a:t>P Axis: Rotation around the 	    X Axis – Elevation</a:t>
              </a:r>
              <a:endParaRPr lang="en-US" sz="3000">
                <a:latin typeface="Times New Roman" pitchFamily="18" charset="0"/>
              </a:endParaRPr>
            </a:p>
          </p:txBody>
        </p:sp>
        <p:sp>
          <p:nvSpPr>
            <p:cNvPr id="18" name="Arc 19"/>
            <p:cNvSpPr>
              <a:spLocks/>
            </p:cNvSpPr>
            <p:nvPr/>
          </p:nvSpPr>
          <p:spPr bwMode="auto">
            <a:xfrm>
              <a:off x="816" y="1872"/>
              <a:ext cx="480" cy="6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2" y="23237"/>
                  </a:moveTo>
                  <a:cubicBezTo>
                    <a:pt x="20" y="22692"/>
                    <a:pt x="0" y="22146"/>
                    <a:pt x="0" y="21600"/>
                  </a:cubicBezTo>
                  <a:cubicBezTo>
                    <a:pt x="0" y="9670"/>
                    <a:pt x="9670" y="0"/>
                    <a:pt x="21600" y="0"/>
                  </a:cubicBezTo>
                  <a:cubicBezTo>
                    <a:pt x="33529" y="0"/>
                    <a:pt x="43200" y="9670"/>
                    <a:pt x="43200" y="21600"/>
                  </a:cubicBezTo>
                  <a:cubicBezTo>
                    <a:pt x="43200" y="33529"/>
                    <a:pt x="33529" y="43200"/>
                    <a:pt x="21600" y="43200"/>
                  </a:cubicBezTo>
                  <a:cubicBezTo>
                    <a:pt x="15243" y="43200"/>
                    <a:pt x="9210" y="40400"/>
                    <a:pt x="5106" y="35546"/>
                  </a:cubicBezTo>
                </a:path>
                <a:path w="43200" h="43200" stroke="0" extrusionOk="0">
                  <a:moveTo>
                    <a:pt x="62" y="23237"/>
                  </a:moveTo>
                  <a:cubicBezTo>
                    <a:pt x="20" y="22692"/>
                    <a:pt x="0" y="22146"/>
                    <a:pt x="0" y="21600"/>
                  </a:cubicBezTo>
                  <a:cubicBezTo>
                    <a:pt x="0" y="9670"/>
                    <a:pt x="9670" y="0"/>
                    <a:pt x="21600" y="0"/>
                  </a:cubicBezTo>
                  <a:cubicBezTo>
                    <a:pt x="33529" y="0"/>
                    <a:pt x="43200" y="9670"/>
                    <a:pt x="43200" y="21600"/>
                  </a:cubicBezTo>
                  <a:cubicBezTo>
                    <a:pt x="43200" y="33529"/>
                    <a:pt x="33529" y="43200"/>
                    <a:pt x="21600" y="43200"/>
                  </a:cubicBezTo>
                  <a:cubicBezTo>
                    <a:pt x="15243" y="43200"/>
                    <a:pt x="9210" y="40400"/>
                    <a:pt x="5106" y="35546"/>
                  </a:cubicBezTo>
                  <a:lnTo>
                    <a:pt x="21600" y="21600"/>
                  </a:lnTo>
                  <a:lnTo>
                    <a:pt x="62" y="23237"/>
                  </a:lnTo>
                  <a:close/>
                </a:path>
              </a:pathLst>
            </a:custGeom>
            <a:noFill/>
            <a:ln w="38100">
              <a:solidFill>
                <a:srgbClr val="F0EA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Line 20"/>
            <p:cNvSpPr>
              <a:spLocks noChangeShapeType="1"/>
            </p:cNvSpPr>
            <p:nvPr/>
          </p:nvSpPr>
          <p:spPr bwMode="auto">
            <a:xfrm flipH="1">
              <a:off x="336" y="2256"/>
              <a:ext cx="624" cy="144"/>
            </a:xfrm>
            <a:prstGeom prst="line">
              <a:avLst/>
            </a:prstGeom>
            <a:noFill/>
            <a:ln w="38100">
              <a:solidFill>
                <a:srgbClr val="F0EA00"/>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013699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Polar Coordinate Robot</a:t>
            </a:r>
          </a:p>
        </p:txBody>
      </p:sp>
      <p:sp>
        <p:nvSpPr>
          <p:cNvPr id="9" name="Content Placeholder 8"/>
          <p:cNvSpPr>
            <a:spLocks noGrp="1"/>
          </p:cNvSpPr>
          <p:nvPr>
            <p:ph idx="1"/>
          </p:nvPr>
        </p:nvSpPr>
        <p:spPr/>
        <p:txBody>
          <a:bodyPr/>
          <a:lstStyle/>
          <a:p>
            <a:r>
              <a:rPr lang="en-US" dirty="0"/>
              <a:t>Spherical Work </a:t>
            </a:r>
            <a:r>
              <a:rPr lang="en-US" dirty="0" smtClean="0"/>
              <a:t>Envelope</a:t>
            </a:r>
            <a:endParaRPr lang="en-US" dirty="0"/>
          </a:p>
        </p:txBody>
      </p:sp>
      <p:grpSp>
        <p:nvGrpSpPr>
          <p:cNvPr id="4" name="Group 7"/>
          <p:cNvGrpSpPr>
            <a:grpSpLocks/>
          </p:cNvGrpSpPr>
          <p:nvPr/>
        </p:nvGrpSpPr>
        <p:grpSpPr bwMode="auto">
          <a:xfrm>
            <a:off x="2233720" y="2040615"/>
            <a:ext cx="5257800" cy="4541838"/>
            <a:chOff x="336" y="1104"/>
            <a:chExt cx="2688" cy="2573"/>
          </a:xfrm>
        </p:grpSpPr>
        <p:sp>
          <p:nvSpPr>
            <p:cNvPr id="5" name="Text Box 8"/>
            <p:cNvSpPr txBox="1">
              <a:spLocks noChangeArrowheads="1"/>
            </p:cNvSpPr>
            <p:nvPr/>
          </p:nvSpPr>
          <p:spPr bwMode="auto">
            <a:xfrm>
              <a:off x="336" y="2640"/>
              <a:ext cx="24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X</a:t>
              </a:r>
            </a:p>
          </p:txBody>
        </p:sp>
        <p:sp>
          <p:nvSpPr>
            <p:cNvPr id="6" name="Text Box 9"/>
            <p:cNvSpPr txBox="1">
              <a:spLocks noChangeArrowheads="1"/>
            </p:cNvSpPr>
            <p:nvPr/>
          </p:nvSpPr>
          <p:spPr bwMode="auto">
            <a:xfrm>
              <a:off x="1776" y="2592"/>
              <a:ext cx="24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Y</a:t>
              </a:r>
            </a:p>
          </p:txBody>
        </p:sp>
        <p:pic>
          <p:nvPicPr>
            <p:cNvPr id="7" name="Picture 10" descr="Pola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104"/>
              <a:ext cx="2592" cy="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960" y="2208"/>
              <a:ext cx="248" cy="262"/>
            </a:xfrm>
            <a:prstGeom prst="rect">
              <a:avLst/>
            </a:prstGeom>
            <a:noFill/>
            <a:ln w="12700">
              <a:noFill/>
              <a:miter lim="800000"/>
              <a:headEnd type="none" w="sm" len="sm"/>
              <a:tailEnd type="none" w="sm" len="sm"/>
            </a:ln>
          </p:spPr>
          <p:txBody>
            <a:bodyPr>
              <a:spAutoFit/>
            </a:bodyPr>
            <a:lstStyle/>
            <a:p>
              <a:pPr eaLnBrk="0" hangingPunct="0">
                <a:spcBef>
                  <a:spcPct val="50000"/>
                </a:spcBef>
                <a:defRPr/>
              </a:pPr>
              <a:r>
                <a:rPr lang="en-US" sz="2400" dirty="0">
                  <a:latin typeface="+mj-lt"/>
                </a:rPr>
                <a:t>P</a:t>
              </a:r>
            </a:p>
          </p:txBody>
        </p:sp>
        <p:sp>
          <p:nvSpPr>
            <p:cNvPr id="11" name="Text Box 12"/>
            <p:cNvSpPr txBox="1">
              <a:spLocks noChangeArrowheads="1"/>
            </p:cNvSpPr>
            <p:nvPr/>
          </p:nvSpPr>
          <p:spPr bwMode="auto">
            <a:xfrm>
              <a:off x="2208" y="2256"/>
              <a:ext cx="247" cy="262"/>
            </a:xfrm>
            <a:prstGeom prst="rect">
              <a:avLst/>
            </a:prstGeom>
            <a:noFill/>
            <a:ln w="12700">
              <a:noFill/>
              <a:miter lim="800000"/>
              <a:headEnd type="none" w="sm" len="sm"/>
              <a:tailEnd type="none" w="sm" len="sm"/>
            </a:ln>
          </p:spPr>
          <p:txBody>
            <a:bodyPr>
              <a:spAutoFit/>
            </a:bodyPr>
            <a:lstStyle/>
            <a:p>
              <a:pPr eaLnBrk="0" hangingPunct="0">
                <a:spcBef>
                  <a:spcPct val="50000"/>
                </a:spcBef>
                <a:defRPr/>
              </a:pPr>
              <a:r>
                <a:rPr lang="en-US" sz="2400" dirty="0">
                  <a:latin typeface="+mj-lt"/>
                </a:rPr>
                <a:t>Y</a:t>
              </a:r>
            </a:p>
          </p:txBody>
        </p:sp>
        <p:sp>
          <p:nvSpPr>
            <p:cNvPr id="12" name="Line 13"/>
            <p:cNvSpPr>
              <a:spLocks noChangeShapeType="1"/>
            </p:cNvSpPr>
            <p:nvPr/>
          </p:nvSpPr>
          <p:spPr bwMode="auto">
            <a:xfrm flipV="1">
              <a:off x="2059" y="2205"/>
              <a:ext cx="396" cy="202"/>
            </a:xfrm>
            <a:prstGeom prst="line">
              <a:avLst/>
            </a:prstGeom>
            <a:noFill/>
            <a:ln w="38100">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 name="Arc 14"/>
            <p:cNvSpPr>
              <a:spLocks/>
            </p:cNvSpPr>
            <p:nvPr/>
          </p:nvSpPr>
          <p:spPr bwMode="auto">
            <a:xfrm>
              <a:off x="1285" y="2675"/>
              <a:ext cx="445" cy="225"/>
            </a:xfrm>
            <a:custGeom>
              <a:avLst/>
              <a:gdLst>
                <a:gd name="T0" fmla="*/ 0 w 21600"/>
                <a:gd name="T1" fmla="*/ 0 h 30865"/>
                <a:gd name="T2" fmla="*/ 0 w 21600"/>
                <a:gd name="T3" fmla="*/ 0 h 30865"/>
                <a:gd name="T4" fmla="*/ 0 w 21600"/>
                <a:gd name="T5" fmla="*/ 0 h 30865"/>
                <a:gd name="T6" fmla="*/ 0 60000 65536"/>
                <a:gd name="T7" fmla="*/ 0 60000 65536"/>
                <a:gd name="T8" fmla="*/ 0 60000 65536"/>
                <a:gd name="T9" fmla="*/ 0 w 21600"/>
                <a:gd name="T10" fmla="*/ 0 h 30865"/>
                <a:gd name="T11" fmla="*/ 21600 w 21600"/>
                <a:gd name="T12" fmla="*/ 30865 h 30865"/>
              </a:gdLst>
              <a:ahLst/>
              <a:cxnLst>
                <a:cxn ang="T6">
                  <a:pos x="T0" y="T1"/>
                </a:cxn>
                <a:cxn ang="T7">
                  <a:pos x="T2" y="T3"/>
                </a:cxn>
                <a:cxn ang="T8">
                  <a:pos x="T4" y="T5"/>
                </a:cxn>
              </a:cxnLst>
              <a:rect l="T9" t="T10" r="T11" b="T12"/>
              <a:pathLst>
                <a:path w="21600" h="30865" fill="none" extrusionOk="0">
                  <a:moveTo>
                    <a:pt x="3124" y="30865"/>
                  </a:moveTo>
                  <a:cubicBezTo>
                    <a:pt x="1080" y="27490"/>
                    <a:pt x="0" y="23620"/>
                    <a:pt x="0" y="19675"/>
                  </a:cubicBezTo>
                  <a:cubicBezTo>
                    <a:pt x="-1" y="11195"/>
                    <a:pt x="4961" y="3499"/>
                    <a:pt x="12686" y="0"/>
                  </a:cubicBezTo>
                </a:path>
                <a:path w="21600" h="30865" stroke="0" extrusionOk="0">
                  <a:moveTo>
                    <a:pt x="3124" y="30865"/>
                  </a:moveTo>
                  <a:cubicBezTo>
                    <a:pt x="1080" y="27490"/>
                    <a:pt x="0" y="23620"/>
                    <a:pt x="0" y="19675"/>
                  </a:cubicBezTo>
                  <a:cubicBezTo>
                    <a:pt x="-1" y="11195"/>
                    <a:pt x="4961" y="3499"/>
                    <a:pt x="12686" y="0"/>
                  </a:cubicBezTo>
                  <a:lnTo>
                    <a:pt x="21600" y="19675"/>
                  </a:lnTo>
                  <a:lnTo>
                    <a:pt x="3124" y="30865"/>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Arc 15"/>
            <p:cNvSpPr>
              <a:spLocks/>
            </p:cNvSpPr>
            <p:nvPr/>
          </p:nvSpPr>
          <p:spPr bwMode="auto">
            <a:xfrm>
              <a:off x="1533" y="2675"/>
              <a:ext cx="494" cy="253"/>
            </a:xfrm>
            <a:custGeom>
              <a:avLst/>
              <a:gdLst>
                <a:gd name="T0" fmla="*/ 0 w 28458"/>
                <a:gd name="T1" fmla="*/ 0 h 40042"/>
                <a:gd name="T2" fmla="*/ 0 w 28458"/>
                <a:gd name="T3" fmla="*/ 0 h 40042"/>
                <a:gd name="T4" fmla="*/ 0 w 28458"/>
                <a:gd name="T5" fmla="*/ 0 h 40042"/>
                <a:gd name="T6" fmla="*/ 0 60000 65536"/>
                <a:gd name="T7" fmla="*/ 0 60000 65536"/>
                <a:gd name="T8" fmla="*/ 0 60000 65536"/>
                <a:gd name="T9" fmla="*/ 0 w 28458"/>
                <a:gd name="T10" fmla="*/ 0 h 40042"/>
                <a:gd name="T11" fmla="*/ 28458 w 28458"/>
                <a:gd name="T12" fmla="*/ 40042 h 40042"/>
              </a:gdLst>
              <a:ahLst/>
              <a:cxnLst>
                <a:cxn ang="T6">
                  <a:pos x="T0" y="T1"/>
                </a:cxn>
                <a:cxn ang="T7">
                  <a:pos x="T2" y="T3"/>
                </a:cxn>
                <a:cxn ang="T8">
                  <a:pos x="T4" y="T5"/>
                </a:cxn>
              </a:cxnLst>
              <a:rect l="T9" t="T10" r="T11" b="T12"/>
              <a:pathLst>
                <a:path w="28458" h="40042" fill="none" extrusionOk="0">
                  <a:moveTo>
                    <a:pt x="18103" y="-1"/>
                  </a:moveTo>
                  <a:cubicBezTo>
                    <a:pt x="24534" y="3921"/>
                    <a:pt x="28458" y="10909"/>
                    <a:pt x="28458" y="18442"/>
                  </a:cubicBezTo>
                  <a:cubicBezTo>
                    <a:pt x="28458" y="30371"/>
                    <a:pt x="18787" y="40042"/>
                    <a:pt x="6858" y="40042"/>
                  </a:cubicBezTo>
                  <a:cubicBezTo>
                    <a:pt x="4526" y="40042"/>
                    <a:pt x="2210" y="39664"/>
                    <a:pt x="-1" y="38924"/>
                  </a:cubicBezTo>
                </a:path>
                <a:path w="28458" h="40042" stroke="0" extrusionOk="0">
                  <a:moveTo>
                    <a:pt x="18103" y="-1"/>
                  </a:moveTo>
                  <a:cubicBezTo>
                    <a:pt x="24534" y="3921"/>
                    <a:pt x="28458" y="10909"/>
                    <a:pt x="28458" y="18442"/>
                  </a:cubicBezTo>
                  <a:cubicBezTo>
                    <a:pt x="28458" y="30371"/>
                    <a:pt x="18787" y="40042"/>
                    <a:pt x="6858" y="40042"/>
                  </a:cubicBezTo>
                  <a:cubicBezTo>
                    <a:pt x="4526" y="40042"/>
                    <a:pt x="2210" y="39664"/>
                    <a:pt x="-1" y="38924"/>
                  </a:cubicBezTo>
                  <a:lnTo>
                    <a:pt x="6858" y="18442"/>
                  </a:lnTo>
                  <a:lnTo>
                    <a:pt x="18103" y="-1"/>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Text Box 16"/>
            <p:cNvSpPr txBox="1">
              <a:spLocks noChangeArrowheads="1"/>
            </p:cNvSpPr>
            <p:nvPr/>
          </p:nvSpPr>
          <p:spPr bwMode="auto">
            <a:xfrm>
              <a:off x="1680" y="2928"/>
              <a:ext cx="248" cy="262"/>
            </a:xfrm>
            <a:prstGeom prst="rect">
              <a:avLst/>
            </a:prstGeom>
            <a:noFill/>
            <a:ln w="12700">
              <a:noFill/>
              <a:miter lim="800000"/>
              <a:headEnd type="none" w="sm" len="sm"/>
              <a:tailEnd type="none" w="sm" len="sm"/>
            </a:ln>
          </p:spPr>
          <p:txBody>
            <a:bodyPr>
              <a:spAutoFit/>
            </a:bodyPr>
            <a:lstStyle/>
            <a:p>
              <a:pPr eaLnBrk="0" hangingPunct="0">
                <a:spcBef>
                  <a:spcPct val="50000"/>
                </a:spcBef>
                <a:defRPr/>
              </a:pPr>
              <a:r>
                <a:rPr lang="en-US" sz="2400" dirty="0">
                  <a:latin typeface="+mj-lt"/>
                </a:rPr>
                <a:t>R</a:t>
              </a:r>
            </a:p>
          </p:txBody>
        </p:sp>
        <p:sp>
          <p:nvSpPr>
            <p:cNvPr id="16" name="Arc 17"/>
            <p:cNvSpPr>
              <a:spLocks/>
            </p:cNvSpPr>
            <p:nvPr/>
          </p:nvSpPr>
          <p:spPr bwMode="auto">
            <a:xfrm>
              <a:off x="1200" y="1920"/>
              <a:ext cx="325" cy="336"/>
            </a:xfrm>
            <a:custGeom>
              <a:avLst/>
              <a:gdLst>
                <a:gd name="T0" fmla="*/ 0 w 39033"/>
                <a:gd name="T1" fmla="*/ 0 h 21600"/>
                <a:gd name="T2" fmla="*/ 0 w 39033"/>
                <a:gd name="T3" fmla="*/ 0 h 21600"/>
                <a:gd name="T4" fmla="*/ 0 w 39033"/>
                <a:gd name="T5" fmla="*/ 0 h 21600"/>
                <a:gd name="T6" fmla="*/ 0 60000 65536"/>
                <a:gd name="T7" fmla="*/ 0 60000 65536"/>
                <a:gd name="T8" fmla="*/ 0 60000 65536"/>
                <a:gd name="T9" fmla="*/ 0 w 39033"/>
                <a:gd name="T10" fmla="*/ 0 h 21600"/>
                <a:gd name="T11" fmla="*/ 39033 w 39033"/>
                <a:gd name="T12" fmla="*/ 21600 h 21600"/>
              </a:gdLst>
              <a:ahLst/>
              <a:cxnLst>
                <a:cxn ang="T6">
                  <a:pos x="T0" y="T1"/>
                </a:cxn>
                <a:cxn ang="T7">
                  <a:pos x="T2" y="T3"/>
                </a:cxn>
                <a:cxn ang="T8">
                  <a:pos x="T4" y="T5"/>
                </a:cxn>
              </a:cxnLst>
              <a:rect l="T9" t="T10" r="T11" b="T12"/>
              <a:pathLst>
                <a:path w="39033" h="21600" fill="none" extrusionOk="0">
                  <a:moveTo>
                    <a:pt x="0" y="11543"/>
                  </a:moveTo>
                  <a:cubicBezTo>
                    <a:pt x="3734" y="4444"/>
                    <a:pt x="11095" y="-1"/>
                    <a:pt x="19116" y="0"/>
                  </a:cubicBezTo>
                  <a:cubicBezTo>
                    <a:pt x="27815" y="0"/>
                    <a:pt x="35665" y="5218"/>
                    <a:pt x="39032" y="13240"/>
                  </a:cubicBezTo>
                </a:path>
                <a:path w="39033" h="21600" stroke="0" extrusionOk="0">
                  <a:moveTo>
                    <a:pt x="0" y="11543"/>
                  </a:moveTo>
                  <a:cubicBezTo>
                    <a:pt x="3734" y="4444"/>
                    <a:pt x="11095" y="-1"/>
                    <a:pt x="19116" y="0"/>
                  </a:cubicBezTo>
                  <a:cubicBezTo>
                    <a:pt x="27815" y="0"/>
                    <a:pt x="35665" y="5218"/>
                    <a:pt x="39032" y="13240"/>
                  </a:cubicBezTo>
                  <a:lnTo>
                    <a:pt x="19116" y="21600"/>
                  </a:lnTo>
                  <a:lnTo>
                    <a:pt x="0" y="11543"/>
                  </a:lnTo>
                  <a:close/>
                </a:path>
              </a:pathLst>
            </a:custGeom>
            <a:noFill/>
            <a:ln w="38100">
              <a:solidFill>
                <a:srgbClr val="F0EA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Arc 18"/>
            <p:cNvSpPr>
              <a:spLocks/>
            </p:cNvSpPr>
            <p:nvPr/>
          </p:nvSpPr>
          <p:spPr bwMode="auto">
            <a:xfrm>
              <a:off x="1199" y="2256"/>
              <a:ext cx="215" cy="336"/>
            </a:xfrm>
            <a:custGeom>
              <a:avLst/>
              <a:gdLst>
                <a:gd name="T0" fmla="*/ 0 w 32155"/>
                <a:gd name="T1" fmla="*/ 0 h 21600"/>
                <a:gd name="T2" fmla="*/ 0 w 32155"/>
                <a:gd name="T3" fmla="*/ 0 h 21600"/>
                <a:gd name="T4" fmla="*/ 0 w 32155"/>
                <a:gd name="T5" fmla="*/ 0 h 21600"/>
                <a:gd name="T6" fmla="*/ 0 60000 65536"/>
                <a:gd name="T7" fmla="*/ 0 60000 65536"/>
                <a:gd name="T8" fmla="*/ 0 60000 65536"/>
                <a:gd name="T9" fmla="*/ 0 w 32155"/>
                <a:gd name="T10" fmla="*/ 0 h 21600"/>
                <a:gd name="T11" fmla="*/ 32155 w 32155"/>
                <a:gd name="T12" fmla="*/ 21600 h 21600"/>
              </a:gdLst>
              <a:ahLst/>
              <a:cxnLst>
                <a:cxn ang="T6">
                  <a:pos x="T0" y="T1"/>
                </a:cxn>
                <a:cxn ang="T7">
                  <a:pos x="T2" y="T3"/>
                </a:cxn>
                <a:cxn ang="T8">
                  <a:pos x="T4" y="T5"/>
                </a:cxn>
              </a:cxnLst>
              <a:rect l="T9" t="T10" r="T11" b="T12"/>
              <a:pathLst>
                <a:path w="32155" h="21600" fill="none" extrusionOk="0">
                  <a:moveTo>
                    <a:pt x="32155" y="18485"/>
                  </a:moveTo>
                  <a:cubicBezTo>
                    <a:pt x="28784" y="20522"/>
                    <a:pt x="24920" y="21599"/>
                    <a:pt x="20981" y="21600"/>
                  </a:cubicBezTo>
                  <a:cubicBezTo>
                    <a:pt x="11029" y="21600"/>
                    <a:pt x="2366" y="14801"/>
                    <a:pt x="0" y="5135"/>
                  </a:cubicBezTo>
                </a:path>
                <a:path w="32155" h="21600" stroke="0" extrusionOk="0">
                  <a:moveTo>
                    <a:pt x="32155" y="18485"/>
                  </a:moveTo>
                  <a:cubicBezTo>
                    <a:pt x="28784" y="20522"/>
                    <a:pt x="24920" y="21599"/>
                    <a:pt x="20981" y="21600"/>
                  </a:cubicBezTo>
                  <a:cubicBezTo>
                    <a:pt x="11029" y="21600"/>
                    <a:pt x="2366" y="14801"/>
                    <a:pt x="0" y="5135"/>
                  </a:cubicBezTo>
                  <a:lnTo>
                    <a:pt x="20981" y="0"/>
                  </a:lnTo>
                  <a:lnTo>
                    <a:pt x="32155" y="18485"/>
                  </a:lnTo>
                  <a:close/>
                </a:path>
              </a:pathLst>
            </a:custGeom>
            <a:noFill/>
            <a:ln w="38100">
              <a:solidFill>
                <a:srgbClr val="F0EA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Line 19"/>
            <p:cNvSpPr>
              <a:spLocks noChangeShapeType="1"/>
            </p:cNvSpPr>
            <p:nvPr/>
          </p:nvSpPr>
          <p:spPr bwMode="auto">
            <a:xfrm>
              <a:off x="768" y="2016"/>
              <a:ext cx="528" cy="192"/>
            </a:xfrm>
            <a:prstGeom prst="line">
              <a:avLst/>
            </a:prstGeom>
            <a:noFill/>
            <a:ln w="38100">
              <a:solidFill>
                <a:srgbClr val="F0EA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0"/>
            <p:cNvSpPr>
              <a:spLocks noChangeShapeType="1"/>
            </p:cNvSpPr>
            <p:nvPr/>
          </p:nvSpPr>
          <p:spPr bwMode="auto">
            <a:xfrm>
              <a:off x="1632" y="2880"/>
              <a:ext cx="0" cy="576"/>
            </a:xfrm>
            <a:prstGeom prst="line">
              <a:avLst/>
            </a:prstGeom>
            <a:noFill/>
            <a:ln w="38100">
              <a:solidFill>
                <a:srgbClr val="CC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262124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 Coordinate Robot</a:t>
            </a:r>
          </a:p>
        </p:txBody>
      </p:sp>
      <p:sp>
        <p:nvSpPr>
          <p:cNvPr id="3" name="Content Placeholder 2"/>
          <p:cNvSpPr>
            <a:spLocks noGrp="1"/>
          </p:cNvSpPr>
          <p:nvPr>
            <p:ph idx="1"/>
          </p:nvPr>
        </p:nvSpPr>
        <p:spPr/>
        <p:txBody>
          <a:bodyPr/>
          <a:lstStyle/>
          <a:p>
            <a:r>
              <a:rPr lang="en-US" dirty="0"/>
              <a:t>Typical applications</a:t>
            </a:r>
          </a:p>
          <a:p>
            <a:pPr lvl="1"/>
            <a:r>
              <a:rPr lang="en-US" dirty="0"/>
              <a:t>Handling </a:t>
            </a:r>
            <a:r>
              <a:rPr lang="en-US" dirty="0" smtClean="0"/>
              <a:t>machine </a:t>
            </a:r>
            <a:r>
              <a:rPr lang="en-US" dirty="0"/>
              <a:t>tools</a:t>
            </a:r>
          </a:p>
          <a:p>
            <a:pPr lvl="1"/>
            <a:r>
              <a:rPr lang="en-US" dirty="0"/>
              <a:t>Spot welding</a:t>
            </a:r>
          </a:p>
          <a:p>
            <a:pPr lvl="1"/>
            <a:r>
              <a:rPr lang="en-US" dirty="0"/>
              <a:t>Handling </a:t>
            </a:r>
            <a:r>
              <a:rPr lang="en-US" dirty="0" err="1" smtClean="0"/>
              <a:t>diecast</a:t>
            </a:r>
            <a:r>
              <a:rPr lang="en-US" dirty="0" smtClean="0"/>
              <a:t> </a:t>
            </a:r>
            <a:r>
              <a:rPr lang="en-US" dirty="0"/>
              <a:t>machines</a:t>
            </a:r>
          </a:p>
          <a:p>
            <a:pPr lvl="1"/>
            <a:r>
              <a:rPr lang="en-US" dirty="0"/>
              <a:t>Fettling machines</a:t>
            </a:r>
          </a:p>
          <a:p>
            <a:pPr lvl="1"/>
            <a:r>
              <a:rPr lang="en-US" dirty="0"/>
              <a:t>Gas welding</a:t>
            </a:r>
          </a:p>
          <a:p>
            <a:pPr lvl="1"/>
            <a:r>
              <a:rPr lang="en-US" dirty="0"/>
              <a:t>Arc </a:t>
            </a:r>
            <a:r>
              <a:rPr lang="en-US" dirty="0" smtClean="0"/>
              <a:t>welding</a:t>
            </a:r>
            <a:endParaRPr lang="en-US" dirty="0"/>
          </a:p>
        </p:txBody>
      </p:sp>
      <p:grpSp>
        <p:nvGrpSpPr>
          <p:cNvPr id="4" name="Group 9"/>
          <p:cNvGrpSpPr>
            <a:grpSpLocks/>
          </p:cNvGrpSpPr>
          <p:nvPr/>
        </p:nvGrpSpPr>
        <p:grpSpPr bwMode="auto">
          <a:xfrm>
            <a:off x="4228752" y="3027613"/>
            <a:ext cx="4724400" cy="3657600"/>
            <a:chOff x="192" y="1344"/>
            <a:chExt cx="2976" cy="2304"/>
          </a:xfrm>
        </p:grpSpPr>
        <p:sp>
          <p:nvSpPr>
            <p:cNvPr id="5" name="Text Box 10"/>
            <p:cNvSpPr txBox="1">
              <a:spLocks noChangeArrowheads="1"/>
            </p:cNvSpPr>
            <p:nvPr/>
          </p:nvSpPr>
          <p:spPr bwMode="auto">
            <a:xfrm>
              <a:off x="192" y="254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X</a:t>
              </a:r>
            </a:p>
          </p:txBody>
        </p:sp>
        <p:sp>
          <p:nvSpPr>
            <p:cNvPr id="6" name="Text Box 11"/>
            <p:cNvSpPr txBox="1">
              <a:spLocks noChangeArrowheads="1"/>
            </p:cNvSpPr>
            <p:nvPr/>
          </p:nvSpPr>
          <p:spPr bwMode="auto">
            <a:xfrm>
              <a:off x="1632" y="249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Y</a:t>
              </a:r>
            </a:p>
          </p:txBody>
        </p:sp>
        <p:pic>
          <p:nvPicPr>
            <p:cNvPr id="7" name="Picture 12" descr="Polar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392"/>
              <a:ext cx="2688" cy="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p:cNvSpPr txBox="1">
              <a:spLocks noChangeArrowheads="1"/>
            </p:cNvSpPr>
            <p:nvPr/>
          </p:nvSpPr>
          <p:spPr bwMode="auto">
            <a:xfrm>
              <a:off x="2784" y="1344"/>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P</a:t>
              </a:r>
            </a:p>
          </p:txBody>
        </p:sp>
        <p:sp>
          <p:nvSpPr>
            <p:cNvPr id="9" name="Text Box 14"/>
            <p:cNvSpPr txBox="1">
              <a:spLocks noChangeArrowheads="1"/>
            </p:cNvSpPr>
            <p:nvPr/>
          </p:nvSpPr>
          <p:spPr bwMode="auto">
            <a:xfrm>
              <a:off x="1104" y="1440"/>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t>
              </a:r>
            </a:p>
          </p:txBody>
        </p:sp>
        <p:sp>
          <p:nvSpPr>
            <p:cNvPr id="10" name="Line 15"/>
            <p:cNvSpPr>
              <a:spLocks noChangeShapeType="1"/>
            </p:cNvSpPr>
            <p:nvPr/>
          </p:nvSpPr>
          <p:spPr bwMode="auto">
            <a:xfrm flipV="1">
              <a:off x="1008" y="1680"/>
              <a:ext cx="576" cy="129"/>
            </a:xfrm>
            <a:prstGeom prst="line">
              <a:avLst/>
            </a:prstGeom>
            <a:noFill/>
            <a:ln w="38100">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Arc 16"/>
            <p:cNvSpPr>
              <a:spLocks/>
            </p:cNvSpPr>
            <p:nvPr/>
          </p:nvSpPr>
          <p:spPr bwMode="auto">
            <a:xfrm>
              <a:off x="1344" y="2352"/>
              <a:ext cx="549" cy="250"/>
            </a:xfrm>
            <a:custGeom>
              <a:avLst/>
              <a:gdLst>
                <a:gd name="T0" fmla="*/ 0 w 21600"/>
                <a:gd name="T1" fmla="*/ 0 h 30865"/>
                <a:gd name="T2" fmla="*/ 0 w 21600"/>
                <a:gd name="T3" fmla="*/ 0 h 30865"/>
                <a:gd name="T4" fmla="*/ 0 w 21600"/>
                <a:gd name="T5" fmla="*/ 0 h 30865"/>
                <a:gd name="T6" fmla="*/ 0 60000 65536"/>
                <a:gd name="T7" fmla="*/ 0 60000 65536"/>
                <a:gd name="T8" fmla="*/ 0 60000 65536"/>
                <a:gd name="T9" fmla="*/ 0 w 21600"/>
                <a:gd name="T10" fmla="*/ 0 h 30865"/>
                <a:gd name="T11" fmla="*/ 21600 w 21600"/>
                <a:gd name="T12" fmla="*/ 30865 h 30865"/>
              </a:gdLst>
              <a:ahLst/>
              <a:cxnLst>
                <a:cxn ang="T6">
                  <a:pos x="T0" y="T1"/>
                </a:cxn>
                <a:cxn ang="T7">
                  <a:pos x="T2" y="T3"/>
                </a:cxn>
                <a:cxn ang="T8">
                  <a:pos x="T4" y="T5"/>
                </a:cxn>
              </a:cxnLst>
              <a:rect l="T9" t="T10" r="T11" b="T12"/>
              <a:pathLst>
                <a:path w="21600" h="30865" fill="none" extrusionOk="0">
                  <a:moveTo>
                    <a:pt x="3124" y="30865"/>
                  </a:moveTo>
                  <a:cubicBezTo>
                    <a:pt x="1080" y="27490"/>
                    <a:pt x="0" y="23620"/>
                    <a:pt x="0" y="19675"/>
                  </a:cubicBezTo>
                  <a:cubicBezTo>
                    <a:pt x="-1" y="11195"/>
                    <a:pt x="4961" y="3499"/>
                    <a:pt x="12686" y="0"/>
                  </a:cubicBezTo>
                </a:path>
                <a:path w="21600" h="30865" stroke="0" extrusionOk="0">
                  <a:moveTo>
                    <a:pt x="3124" y="30865"/>
                  </a:moveTo>
                  <a:cubicBezTo>
                    <a:pt x="1080" y="27490"/>
                    <a:pt x="0" y="23620"/>
                    <a:pt x="0" y="19675"/>
                  </a:cubicBezTo>
                  <a:cubicBezTo>
                    <a:pt x="-1" y="11195"/>
                    <a:pt x="4961" y="3499"/>
                    <a:pt x="12686" y="0"/>
                  </a:cubicBezTo>
                  <a:lnTo>
                    <a:pt x="21600" y="19675"/>
                  </a:lnTo>
                  <a:lnTo>
                    <a:pt x="3124" y="30865"/>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7"/>
            <p:cNvSpPr>
              <a:spLocks/>
            </p:cNvSpPr>
            <p:nvPr/>
          </p:nvSpPr>
          <p:spPr bwMode="auto">
            <a:xfrm>
              <a:off x="2016" y="2400"/>
              <a:ext cx="609" cy="281"/>
            </a:xfrm>
            <a:custGeom>
              <a:avLst/>
              <a:gdLst>
                <a:gd name="T0" fmla="*/ 0 w 28458"/>
                <a:gd name="T1" fmla="*/ 0 h 40042"/>
                <a:gd name="T2" fmla="*/ 0 w 28458"/>
                <a:gd name="T3" fmla="*/ 0 h 40042"/>
                <a:gd name="T4" fmla="*/ 0 w 28458"/>
                <a:gd name="T5" fmla="*/ 0 h 40042"/>
                <a:gd name="T6" fmla="*/ 0 60000 65536"/>
                <a:gd name="T7" fmla="*/ 0 60000 65536"/>
                <a:gd name="T8" fmla="*/ 0 60000 65536"/>
                <a:gd name="T9" fmla="*/ 0 w 28458"/>
                <a:gd name="T10" fmla="*/ 0 h 40042"/>
                <a:gd name="T11" fmla="*/ 28458 w 28458"/>
                <a:gd name="T12" fmla="*/ 40042 h 40042"/>
              </a:gdLst>
              <a:ahLst/>
              <a:cxnLst>
                <a:cxn ang="T6">
                  <a:pos x="T0" y="T1"/>
                </a:cxn>
                <a:cxn ang="T7">
                  <a:pos x="T2" y="T3"/>
                </a:cxn>
                <a:cxn ang="T8">
                  <a:pos x="T4" y="T5"/>
                </a:cxn>
              </a:cxnLst>
              <a:rect l="T9" t="T10" r="T11" b="T12"/>
              <a:pathLst>
                <a:path w="28458" h="40042" fill="none" extrusionOk="0">
                  <a:moveTo>
                    <a:pt x="18103" y="-1"/>
                  </a:moveTo>
                  <a:cubicBezTo>
                    <a:pt x="24534" y="3921"/>
                    <a:pt x="28458" y="10909"/>
                    <a:pt x="28458" y="18442"/>
                  </a:cubicBezTo>
                  <a:cubicBezTo>
                    <a:pt x="28458" y="30371"/>
                    <a:pt x="18787" y="40042"/>
                    <a:pt x="6858" y="40042"/>
                  </a:cubicBezTo>
                  <a:cubicBezTo>
                    <a:pt x="4526" y="40042"/>
                    <a:pt x="2210" y="39664"/>
                    <a:pt x="-1" y="38924"/>
                  </a:cubicBezTo>
                </a:path>
                <a:path w="28458" h="40042" stroke="0" extrusionOk="0">
                  <a:moveTo>
                    <a:pt x="18103" y="-1"/>
                  </a:moveTo>
                  <a:cubicBezTo>
                    <a:pt x="24534" y="3921"/>
                    <a:pt x="28458" y="10909"/>
                    <a:pt x="28458" y="18442"/>
                  </a:cubicBezTo>
                  <a:cubicBezTo>
                    <a:pt x="28458" y="30371"/>
                    <a:pt x="18787" y="40042"/>
                    <a:pt x="6858" y="40042"/>
                  </a:cubicBezTo>
                  <a:cubicBezTo>
                    <a:pt x="4526" y="40042"/>
                    <a:pt x="2210" y="39664"/>
                    <a:pt x="-1" y="38924"/>
                  </a:cubicBezTo>
                  <a:lnTo>
                    <a:pt x="6858" y="18442"/>
                  </a:lnTo>
                  <a:lnTo>
                    <a:pt x="18103" y="-1"/>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18"/>
            <p:cNvSpPr txBox="1">
              <a:spLocks noChangeArrowheads="1"/>
            </p:cNvSpPr>
            <p:nvPr/>
          </p:nvSpPr>
          <p:spPr bwMode="auto">
            <a:xfrm>
              <a:off x="1200" y="2784"/>
              <a:ext cx="3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R</a:t>
              </a:r>
            </a:p>
          </p:txBody>
        </p:sp>
        <p:sp>
          <p:nvSpPr>
            <p:cNvPr id="14" name="Arc 19"/>
            <p:cNvSpPr>
              <a:spLocks/>
            </p:cNvSpPr>
            <p:nvPr/>
          </p:nvSpPr>
          <p:spPr bwMode="auto">
            <a:xfrm>
              <a:off x="2592" y="1680"/>
              <a:ext cx="434" cy="748"/>
            </a:xfrm>
            <a:custGeom>
              <a:avLst/>
              <a:gdLst>
                <a:gd name="T0" fmla="*/ 0 w 42399"/>
                <a:gd name="T1" fmla="*/ 0 h 43200"/>
                <a:gd name="T2" fmla="*/ 0 w 42399"/>
                <a:gd name="T3" fmla="*/ 0 h 43200"/>
                <a:gd name="T4" fmla="*/ 0 w 42399"/>
                <a:gd name="T5" fmla="*/ 0 h 43200"/>
                <a:gd name="T6" fmla="*/ 0 60000 65536"/>
                <a:gd name="T7" fmla="*/ 0 60000 65536"/>
                <a:gd name="T8" fmla="*/ 0 60000 65536"/>
                <a:gd name="T9" fmla="*/ 0 w 42399"/>
                <a:gd name="T10" fmla="*/ 0 h 43200"/>
                <a:gd name="T11" fmla="*/ 42399 w 42399"/>
                <a:gd name="T12" fmla="*/ 43200 h 43200"/>
              </a:gdLst>
              <a:ahLst/>
              <a:cxnLst>
                <a:cxn ang="T6">
                  <a:pos x="T0" y="T1"/>
                </a:cxn>
                <a:cxn ang="T7">
                  <a:pos x="T2" y="T3"/>
                </a:cxn>
                <a:cxn ang="T8">
                  <a:pos x="T4" y="T5"/>
                </a:cxn>
              </a:cxnLst>
              <a:rect l="T9" t="T10" r="T11" b="T12"/>
              <a:pathLst>
                <a:path w="42399" h="43200" fill="none" extrusionOk="0">
                  <a:moveTo>
                    <a:pt x="1683" y="11543"/>
                  </a:moveTo>
                  <a:cubicBezTo>
                    <a:pt x="5417" y="4444"/>
                    <a:pt x="12778" y="-1"/>
                    <a:pt x="20799" y="0"/>
                  </a:cubicBezTo>
                  <a:cubicBezTo>
                    <a:pt x="32728" y="0"/>
                    <a:pt x="42399" y="9670"/>
                    <a:pt x="42399" y="21600"/>
                  </a:cubicBezTo>
                  <a:cubicBezTo>
                    <a:pt x="42399" y="33529"/>
                    <a:pt x="32728" y="43200"/>
                    <a:pt x="20799" y="43200"/>
                  </a:cubicBezTo>
                  <a:cubicBezTo>
                    <a:pt x="11114" y="43200"/>
                    <a:pt x="2613" y="36753"/>
                    <a:pt x="0" y="27427"/>
                  </a:cubicBezTo>
                </a:path>
                <a:path w="42399" h="43200" stroke="0" extrusionOk="0">
                  <a:moveTo>
                    <a:pt x="1683" y="11543"/>
                  </a:moveTo>
                  <a:cubicBezTo>
                    <a:pt x="5417" y="4444"/>
                    <a:pt x="12778" y="-1"/>
                    <a:pt x="20799" y="0"/>
                  </a:cubicBezTo>
                  <a:cubicBezTo>
                    <a:pt x="32728" y="0"/>
                    <a:pt x="42399" y="9670"/>
                    <a:pt x="42399" y="21600"/>
                  </a:cubicBezTo>
                  <a:cubicBezTo>
                    <a:pt x="42399" y="33529"/>
                    <a:pt x="32728" y="43200"/>
                    <a:pt x="20799" y="43200"/>
                  </a:cubicBezTo>
                  <a:cubicBezTo>
                    <a:pt x="11114" y="43200"/>
                    <a:pt x="2613" y="36753"/>
                    <a:pt x="0" y="27427"/>
                  </a:cubicBezTo>
                  <a:lnTo>
                    <a:pt x="20799" y="21600"/>
                  </a:lnTo>
                  <a:lnTo>
                    <a:pt x="1683" y="11543"/>
                  </a:lnTo>
                  <a:close/>
                </a:path>
              </a:pathLst>
            </a:custGeom>
            <a:noFill/>
            <a:ln w="38100">
              <a:solidFill>
                <a:srgbClr val="F0EA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Line 20"/>
            <p:cNvSpPr>
              <a:spLocks noChangeShapeType="1"/>
            </p:cNvSpPr>
            <p:nvPr/>
          </p:nvSpPr>
          <p:spPr bwMode="auto">
            <a:xfrm>
              <a:off x="2352" y="1920"/>
              <a:ext cx="816" cy="288"/>
            </a:xfrm>
            <a:prstGeom prst="line">
              <a:avLst/>
            </a:prstGeom>
            <a:noFill/>
            <a:ln w="38100">
              <a:solidFill>
                <a:srgbClr val="F0EA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1"/>
            <p:cNvSpPr>
              <a:spLocks noChangeShapeType="1"/>
            </p:cNvSpPr>
            <p:nvPr/>
          </p:nvSpPr>
          <p:spPr bwMode="auto">
            <a:xfrm>
              <a:off x="1968" y="3120"/>
              <a:ext cx="0" cy="528"/>
            </a:xfrm>
            <a:prstGeom prst="line">
              <a:avLst/>
            </a:prstGeom>
            <a:noFill/>
            <a:ln w="38100">
              <a:solidFill>
                <a:srgbClr val="CC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38404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Jointed Arm Robot</a:t>
            </a:r>
          </a:p>
        </p:txBody>
      </p:sp>
      <p:sp>
        <p:nvSpPr>
          <p:cNvPr id="3" name="Content Placeholder 2"/>
          <p:cNvSpPr>
            <a:spLocks noGrp="1"/>
          </p:cNvSpPr>
          <p:nvPr>
            <p:ph idx="1"/>
          </p:nvPr>
        </p:nvSpPr>
        <p:spPr/>
        <p:txBody>
          <a:bodyPr/>
          <a:lstStyle/>
          <a:p>
            <a:r>
              <a:rPr lang="en-US" dirty="0"/>
              <a:t>This type of robot resembles a human arm</a:t>
            </a:r>
            <a:r>
              <a:rPr lang="en-US" dirty="0" smtClean="0"/>
              <a:t>. </a:t>
            </a:r>
            <a:r>
              <a:rPr lang="en-US" dirty="0"/>
              <a:t>Usually stands on a rotating base and has an articulating shoulder and elbow joints (R-R-R</a:t>
            </a:r>
            <a:r>
              <a:rPr lang="en-US" dirty="0" smtClean="0"/>
              <a:t>)</a:t>
            </a:r>
            <a:endParaRPr lang="en-US" dirty="0"/>
          </a:p>
        </p:txBody>
      </p:sp>
      <p:pic>
        <p:nvPicPr>
          <p:cNvPr id="4" name="Picture 7" descr="Articul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631" y="3162300"/>
            <a:ext cx="22717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5223818" y="3641725"/>
            <a:ext cx="3117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r>
              <a:rPr lang="en-US" sz="3200" dirty="0"/>
              <a:t>J1: Base/waist</a:t>
            </a:r>
          </a:p>
        </p:txBody>
      </p:sp>
      <p:sp>
        <p:nvSpPr>
          <p:cNvPr id="7" name="Arc 10"/>
          <p:cNvSpPr>
            <a:spLocks/>
          </p:cNvSpPr>
          <p:nvPr/>
        </p:nvSpPr>
        <p:spPr bwMode="auto">
          <a:xfrm>
            <a:off x="1661468" y="5527675"/>
            <a:ext cx="1470025" cy="973138"/>
          </a:xfrm>
          <a:custGeom>
            <a:avLst/>
            <a:gdLst>
              <a:gd name="T0" fmla="*/ 0 w 42778"/>
              <a:gd name="T1" fmla="*/ 0 h 41275"/>
              <a:gd name="T2" fmla="*/ 0 w 42778"/>
              <a:gd name="T3" fmla="*/ 0 h 41275"/>
              <a:gd name="T4" fmla="*/ 0 w 42778"/>
              <a:gd name="T5" fmla="*/ 0 h 41275"/>
              <a:gd name="T6" fmla="*/ 0 60000 65536"/>
              <a:gd name="T7" fmla="*/ 0 60000 65536"/>
              <a:gd name="T8" fmla="*/ 0 60000 65536"/>
              <a:gd name="T9" fmla="*/ 0 w 42778"/>
              <a:gd name="T10" fmla="*/ 0 h 41275"/>
              <a:gd name="T11" fmla="*/ 42778 w 42778"/>
              <a:gd name="T12" fmla="*/ 41275 h 41275"/>
            </a:gdLst>
            <a:ahLst/>
            <a:cxnLst>
              <a:cxn ang="T6">
                <a:pos x="T0" y="T1"/>
              </a:cxn>
              <a:cxn ang="T7">
                <a:pos x="T2" y="T3"/>
              </a:cxn>
              <a:cxn ang="T8">
                <a:pos x="T4" y="T5"/>
              </a:cxn>
            </a:cxnLst>
            <a:rect l="T9" t="T10" r="T11" b="T12"/>
            <a:pathLst>
              <a:path w="42778" h="41275" fill="none" extrusionOk="0">
                <a:moveTo>
                  <a:pt x="42777" y="23925"/>
                </a:moveTo>
                <a:cubicBezTo>
                  <a:pt x="40752" y="34015"/>
                  <a:pt x="31890" y="41274"/>
                  <a:pt x="21600" y="41275"/>
                </a:cubicBezTo>
                <a:cubicBezTo>
                  <a:pt x="9670" y="41275"/>
                  <a:pt x="0" y="31604"/>
                  <a:pt x="0" y="19675"/>
                </a:cubicBezTo>
                <a:cubicBezTo>
                  <a:pt x="-1" y="11195"/>
                  <a:pt x="4961" y="3499"/>
                  <a:pt x="12686" y="0"/>
                </a:cubicBezTo>
              </a:path>
              <a:path w="42778" h="41275" stroke="0" extrusionOk="0">
                <a:moveTo>
                  <a:pt x="42777" y="23925"/>
                </a:moveTo>
                <a:cubicBezTo>
                  <a:pt x="40752" y="34015"/>
                  <a:pt x="31890" y="41274"/>
                  <a:pt x="21600" y="41275"/>
                </a:cubicBezTo>
                <a:cubicBezTo>
                  <a:pt x="9670" y="41275"/>
                  <a:pt x="0" y="31604"/>
                  <a:pt x="0" y="19675"/>
                </a:cubicBezTo>
                <a:cubicBezTo>
                  <a:pt x="-1" y="11195"/>
                  <a:pt x="4961" y="3499"/>
                  <a:pt x="12686" y="0"/>
                </a:cubicBezTo>
                <a:lnTo>
                  <a:pt x="21600" y="19675"/>
                </a:lnTo>
                <a:lnTo>
                  <a:pt x="42777" y="23925"/>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11"/>
          <p:cNvSpPr txBox="1">
            <a:spLocks noChangeArrowheads="1"/>
          </p:cNvSpPr>
          <p:nvPr/>
        </p:nvSpPr>
        <p:spPr bwMode="auto">
          <a:xfrm>
            <a:off x="3083868" y="5622925"/>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t>J1</a:t>
            </a:r>
          </a:p>
        </p:txBody>
      </p:sp>
      <p:sp>
        <p:nvSpPr>
          <p:cNvPr id="9" name="Line 14"/>
          <p:cNvSpPr>
            <a:spLocks noChangeShapeType="1"/>
          </p:cNvSpPr>
          <p:nvPr/>
        </p:nvSpPr>
        <p:spPr bwMode="auto">
          <a:xfrm>
            <a:off x="2474268" y="6080125"/>
            <a:ext cx="0" cy="762000"/>
          </a:xfrm>
          <a:prstGeom prst="line">
            <a:avLst/>
          </a:prstGeom>
          <a:noFill/>
          <a:ln w="38100">
            <a:solidFill>
              <a:srgbClr val="CC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8"/>
          <p:cNvSpPr txBox="1">
            <a:spLocks noChangeArrowheads="1"/>
          </p:cNvSpPr>
          <p:nvPr/>
        </p:nvSpPr>
        <p:spPr bwMode="auto">
          <a:xfrm>
            <a:off x="1128068" y="4784725"/>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t>J2</a:t>
            </a:r>
          </a:p>
        </p:txBody>
      </p:sp>
      <p:sp>
        <p:nvSpPr>
          <p:cNvPr id="11" name="Arc 12"/>
          <p:cNvSpPr>
            <a:spLocks/>
          </p:cNvSpPr>
          <p:nvPr/>
        </p:nvSpPr>
        <p:spPr bwMode="auto">
          <a:xfrm rot="-1026226">
            <a:off x="1578918" y="4267200"/>
            <a:ext cx="511175" cy="793750"/>
          </a:xfrm>
          <a:custGeom>
            <a:avLst/>
            <a:gdLst>
              <a:gd name="T0" fmla="*/ 2147483647 w 42399"/>
              <a:gd name="T1" fmla="*/ 2147483647 h 43200"/>
              <a:gd name="T2" fmla="*/ 0 w 42399"/>
              <a:gd name="T3" fmla="*/ 2147483647 h 43200"/>
              <a:gd name="T4" fmla="*/ 2147483647 w 42399"/>
              <a:gd name="T5" fmla="*/ 2147483647 h 43200"/>
              <a:gd name="T6" fmla="*/ 0 60000 65536"/>
              <a:gd name="T7" fmla="*/ 0 60000 65536"/>
              <a:gd name="T8" fmla="*/ 0 60000 65536"/>
              <a:gd name="T9" fmla="*/ 0 w 42399"/>
              <a:gd name="T10" fmla="*/ 0 h 43200"/>
              <a:gd name="T11" fmla="*/ 42399 w 42399"/>
              <a:gd name="T12" fmla="*/ 43200 h 43200"/>
            </a:gdLst>
            <a:ahLst/>
            <a:cxnLst>
              <a:cxn ang="T6">
                <a:pos x="T0" y="T1"/>
              </a:cxn>
              <a:cxn ang="T7">
                <a:pos x="T2" y="T3"/>
              </a:cxn>
              <a:cxn ang="T8">
                <a:pos x="T4" y="T5"/>
              </a:cxn>
            </a:cxnLst>
            <a:rect l="T9" t="T10" r="T11" b="T12"/>
            <a:pathLst>
              <a:path w="42399" h="43200" fill="none" extrusionOk="0">
                <a:moveTo>
                  <a:pt x="1683" y="11543"/>
                </a:moveTo>
                <a:cubicBezTo>
                  <a:pt x="5417" y="4444"/>
                  <a:pt x="12778" y="-1"/>
                  <a:pt x="20799" y="0"/>
                </a:cubicBezTo>
                <a:cubicBezTo>
                  <a:pt x="32728" y="0"/>
                  <a:pt x="42399" y="9670"/>
                  <a:pt x="42399" y="21600"/>
                </a:cubicBezTo>
                <a:cubicBezTo>
                  <a:pt x="42399" y="33529"/>
                  <a:pt x="32728" y="43200"/>
                  <a:pt x="20799" y="43200"/>
                </a:cubicBezTo>
                <a:cubicBezTo>
                  <a:pt x="11114" y="43200"/>
                  <a:pt x="2613" y="36753"/>
                  <a:pt x="0" y="27427"/>
                </a:cubicBezTo>
              </a:path>
              <a:path w="42399" h="43200" stroke="0" extrusionOk="0">
                <a:moveTo>
                  <a:pt x="1683" y="11543"/>
                </a:moveTo>
                <a:cubicBezTo>
                  <a:pt x="5417" y="4444"/>
                  <a:pt x="12778" y="-1"/>
                  <a:pt x="20799" y="0"/>
                </a:cubicBezTo>
                <a:cubicBezTo>
                  <a:pt x="32728" y="0"/>
                  <a:pt x="42399" y="9670"/>
                  <a:pt x="42399" y="21600"/>
                </a:cubicBezTo>
                <a:cubicBezTo>
                  <a:pt x="42399" y="33529"/>
                  <a:pt x="32728" y="43200"/>
                  <a:pt x="20799" y="43200"/>
                </a:cubicBezTo>
                <a:cubicBezTo>
                  <a:pt x="11114" y="43200"/>
                  <a:pt x="2613" y="36753"/>
                  <a:pt x="0" y="27427"/>
                </a:cubicBezTo>
                <a:lnTo>
                  <a:pt x="20799" y="21600"/>
                </a:lnTo>
                <a:lnTo>
                  <a:pt x="1683" y="11543"/>
                </a:lnTo>
                <a:close/>
              </a:path>
            </a:pathLst>
          </a:custGeom>
          <a:noFill/>
          <a:ln w="38100">
            <a:solidFill>
              <a:srgbClr val="F0EA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Line 13"/>
          <p:cNvSpPr>
            <a:spLocks noChangeShapeType="1"/>
          </p:cNvSpPr>
          <p:nvPr/>
        </p:nvSpPr>
        <p:spPr bwMode="auto">
          <a:xfrm flipH="1">
            <a:off x="721668" y="4695825"/>
            <a:ext cx="711200" cy="219075"/>
          </a:xfrm>
          <a:prstGeom prst="line">
            <a:avLst/>
          </a:prstGeom>
          <a:noFill/>
          <a:ln w="38100">
            <a:solidFill>
              <a:srgbClr val="F0EA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20"/>
          <p:cNvSpPr>
            <a:spLocks noChangeArrowheads="1"/>
          </p:cNvSpPr>
          <p:nvPr/>
        </p:nvSpPr>
        <p:spPr bwMode="auto">
          <a:xfrm>
            <a:off x="5166668" y="4175125"/>
            <a:ext cx="3117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r>
              <a:rPr lang="en-US" sz="3200" dirty="0"/>
              <a:t>J2: Shoulder</a:t>
            </a:r>
            <a:endParaRPr lang="en-US" sz="1600" dirty="0"/>
          </a:p>
        </p:txBody>
      </p:sp>
      <p:sp>
        <p:nvSpPr>
          <p:cNvPr id="15" name="Text Box 9"/>
          <p:cNvSpPr txBox="1">
            <a:spLocks noChangeArrowheads="1"/>
          </p:cNvSpPr>
          <p:nvPr/>
        </p:nvSpPr>
        <p:spPr bwMode="auto">
          <a:xfrm>
            <a:off x="3587106" y="36798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t>J3</a:t>
            </a:r>
          </a:p>
        </p:txBody>
      </p:sp>
      <p:sp>
        <p:nvSpPr>
          <p:cNvPr id="16" name="Arc 15"/>
          <p:cNvSpPr>
            <a:spLocks/>
          </p:cNvSpPr>
          <p:nvPr/>
        </p:nvSpPr>
        <p:spPr bwMode="auto">
          <a:xfrm rot="20573774">
            <a:off x="3083868" y="3184525"/>
            <a:ext cx="414338" cy="795338"/>
          </a:xfrm>
          <a:custGeom>
            <a:avLst/>
            <a:gdLst>
              <a:gd name="T0" fmla="*/ 0 w 34159"/>
              <a:gd name="T1" fmla="*/ 0 h 43200"/>
              <a:gd name="T2" fmla="*/ 0 w 34159"/>
              <a:gd name="T3" fmla="*/ 0 h 43200"/>
              <a:gd name="T4" fmla="*/ 0 w 34159"/>
              <a:gd name="T5" fmla="*/ 0 h 43200"/>
              <a:gd name="T6" fmla="*/ 0 60000 65536"/>
              <a:gd name="T7" fmla="*/ 0 60000 65536"/>
              <a:gd name="T8" fmla="*/ 0 60000 65536"/>
              <a:gd name="T9" fmla="*/ 0 w 34159"/>
              <a:gd name="T10" fmla="*/ 0 h 43200"/>
              <a:gd name="T11" fmla="*/ 34159 w 34159"/>
              <a:gd name="T12" fmla="*/ 43200 h 43200"/>
            </a:gdLst>
            <a:ahLst/>
            <a:cxnLst>
              <a:cxn ang="T6">
                <a:pos x="T0" y="T1"/>
              </a:cxn>
              <a:cxn ang="T7">
                <a:pos x="T2" y="T3"/>
              </a:cxn>
              <a:cxn ang="T8">
                <a:pos x="T4" y="T5"/>
              </a:cxn>
            </a:cxnLst>
            <a:rect l="T9" t="T10" r="T11" b="T12"/>
            <a:pathLst>
              <a:path w="34159" h="43200" fill="none" extrusionOk="0">
                <a:moveTo>
                  <a:pt x="-1" y="4026"/>
                </a:moveTo>
                <a:cubicBezTo>
                  <a:pt x="3663" y="1407"/>
                  <a:pt x="8055" y="-1"/>
                  <a:pt x="12559" y="0"/>
                </a:cubicBezTo>
                <a:cubicBezTo>
                  <a:pt x="24488" y="0"/>
                  <a:pt x="34159" y="9670"/>
                  <a:pt x="34159" y="21600"/>
                </a:cubicBezTo>
                <a:cubicBezTo>
                  <a:pt x="34159" y="33529"/>
                  <a:pt x="24488" y="43200"/>
                  <a:pt x="12559" y="43200"/>
                </a:cubicBezTo>
                <a:cubicBezTo>
                  <a:pt x="11855" y="43200"/>
                  <a:pt x="11151" y="43165"/>
                  <a:pt x="10451" y="43096"/>
                </a:cubicBezTo>
              </a:path>
              <a:path w="34159" h="43200" stroke="0" extrusionOk="0">
                <a:moveTo>
                  <a:pt x="-1" y="4026"/>
                </a:moveTo>
                <a:cubicBezTo>
                  <a:pt x="3663" y="1407"/>
                  <a:pt x="8055" y="-1"/>
                  <a:pt x="12559" y="0"/>
                </a:cubicBezTo>
                <a:cubicBezTo>
                  <a:pt x="24488" y="0"/>
                  <a:pt x="34159" y="9670"/>
                  <a:pt x="34159" y="21600"/>
                </a:cubicBezTo>
                <a:cubicBezTo>
                  <a:pt x="34159" y="33529"/>
                  <a:pt x="24488" y="43200"/>
                  <a:pt x="12559" y="43200"/>
                </a:cubicBezTo>
                <a:cubicBezTo>
                  <a:pt x="11855" y="43200"/>
                  <a:pt x="11151" y="43165"/>
                  <a:pt x="10451" y="43096"/>
                </a:cubicBezTo>
                <a:lnTo>
                  <a:pt x="12559" y="21600"/>
                </a:lnTo>
                <a:lnTo>
                  <a:pt x="-1" y="4026"/>
                </a:lnTo>
                <a:close/>
              </a:path>
            </a:pathLst>
          </a:custGeom>
          <a:noFill/>
          <a:ln w="38100">
            <a:solidFill>
              <a:srgbClr val="3333FF"/>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Line 16"/>
          <p:cNvSpPr>
            <a:spLocks noChangeShapeType="1"/>
          </p:cNvSpPr>
          <p:nvPr/>
        </p:nvSpPr>
        <p:spPr bwMode="auto">
          <a:xfrm flipH="1">
            <a:off x="3568056" y="3375025"/>
            <a:ext cx="704850" cy="138113"/>
          </a:xfrm>
          <a:prstGeom prst="line">
            <a:avLst/>
          </a:prstGeom>
          <a:noFill/>
          <a:ln w="38100">
            <a:solidFill>
              <a:srgbClr val="3333FF"/>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Rectangle 21"/>
          <p:cNvSpPr>
            <a:spLocks noChangeArrowheads="1"/>
          </p:cNvSpPr>
          <p:nvPr/>
        </p:nvSpPr>
        <p:spPr bwMode="auto">
          <a:xfrm>
            <a:off x="5193656" y="4700588"/>
            <a:ext cx="3117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r>
              <a:rPr lang="en-US" sz="3200" dirty="0"/>
              <a:t>J3: Elbow</a:t>
            </a:r>
          </a:p>
        </p:txBody>
      </p:sp>
      <p:sp>
        <p:nvSpPr>
          <p:cNvPr id="20" name="Arc 17"/>
          <p:cNvSpPr>
            <a:spLocks/>
          </p:cNvSpPr>
          <p:nvPr/>
        </p:nvSpPr>
        <p:spPr bwMode="auto">
          <a:xfrm rot="20573774">
            <a:off x="1940868" y="3108325"/>
            <a:ext cx="461963" cy="398463"/>
          </a:xfrm>
          <a:custGeom>
            <a:avLst/>
            <a:gdLst>
              <a:gd name="T0" fmla="*/ 0 w 38058"/>
              <a:gd name="T1" fmla="*/ 0 h 21600"/>
              <a:gd name="T2" fmla="*/ 0 w 38058"/>
              <a:gd name="T3" fmla="*/ 0 h 21600"/>
              <a:gd name="T4" fmla="*/ 0 w 38058"/>
              <a:gd name="T5" fmla="*/ 0 h 21600"/>
              <a:gd name="T6" fmla="*/ 0 60000 65536"/>
              <a:gd name="T7" fmla="*/ 0 60000 65536"/>
              <a:gd name="T8" fmla="*/ 0 60000 65536"/>
              <a:gd name="T9" fmla="*/ 0 w 38058"/>
              <a:gd name="T10" fmla="*/ 0 h 21600"/>
              <a:gd name="T11" fmla="*/ 38058 w 38058"/>
              <a:gd name="T12" fmla="*/ 21600 h 21600"/>
            </a:gdLst>
            <a:ahLst/>
            <a:cxnLst>
              <a:cxn ang="T6">
                <a:pos x="T0" y="T1"/>
              </a:cxn>
              <a:cxn ang="T7">
                <a:pos x="T2" y="T3"/>
              </a:cxn>
              <a:cxn ang="T8">
                <a:pos x="T4" y="T5"/>
              </a:cxn>
            </a:cxnLst>
            <a:rect l="T9" t="T10" r="T11" b="T12"/>
            <a:pathLst>
              <a:path w="38058" h="21600" fill="none" extrusionOk="0">
                <a:moveTo>
                  <a:pt x="0" y="8001"/>
                </a:moveTo>
                <a:cubicBezTo>
                  <a:pt x="4101" y="2939"/>
                  <a:pt x="10267" y="-1"/>
                  <a:pt x="16782" y="0"/>
                </a:cubicBezTo>
                <a:cubicBezTo>
                  <a:pt x="27273" y="0"/>
                  <a:pt x="36248" y="7539"/>
                  <a:pt x="38058" y="17873"/>
                </a:cubicBezTo>
              </a:path>
              <a:path w="38058" h="21600" stroke="0" extrusionOk="0">
                <a:moveTo>
                  <a:pt x="0" y="8001"/>
                </a:moveTo>
                <a:cubicBezTo>
                  <a:pt x="4101" y="2939"/>
                  <a:pt x="10267" y="-1"/>
                  <a:pt x="16782" y="0"/>
                </a:cubicBezTo>
                <a:cubicBezTo>
                  <a:pt x="27273" y="0"/>
                  <a:pt x="36248" y="7539"/>
                  <a:pt x="38058" y="17873"/>
                </a:cubicBezTo>
                <a:lnTo>
                  <a:pt x="16782" y="21600"/>
                </a:lnTo>
                <a:lnTo>
                  <a:pt x="0" y="8001"/>
                </a:lnTo>
                <a:close/>
              </a:path>
            </a:pathLst>
          </a:custGeom>
          <a:noFill/>
          <a:ln w="38100">
            <a:solidFill>
              <a:srgbClr val="33CC33"/>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Line 18"/>
          <p:cNvSpPr>
            <a:spLocks noChangeShapeType="1"/>
          </p:cNvSpPr>
          <p:nvPr/>
        </p:nvSpPr>
        <p:spPr bwMode="auto">
          <a:xfrm flipH="1">
            <a:off x="2093268" y="3184525"/>
            <a:ext cx="704850" cy="138113"/>
          </a:xfrm>
          <a:prstGeom prst="line">
            <a:avLst/>
          </a:prstGeom>
          <a:noFill/>
          <a:ln w="38100">
            <a:solidFill>
              <a:srgbClr val="33CC33"/>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19"/>
          <p:cNvSpPr txBox="1">
            <a:spLocks noChangeArrowheads="1"/>
          </p:cNvSpPr>
          <p:nvPr/>
        </p:nvSpPr>
        <p:spPr bwMode="auto">
          <a:xfrm>
            <a:off x="1178868" y="29559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t>J4</a:t>
            </a:r>
          </a:p>
        </p:txBody>
      </p:sp>
      <p:sp>
        <p:nvSpPr>
          <p:cNvPr id="23" name="Rectangle 22"/>
          <p:cNvSpPr>
            <a:spLocks noChangeArrowheads="1"/>
          </p:cNvSpPr>
          <p:nvPr/>
        </p:nvSpPr>
        <p:spPr bwMode="auto">
          <a:xfrm>
            <a:off x="5223818" y="5165725"/>
            <a:ext cx="3117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r>
              <a:rPr lang="en-US" sz="3200" dirty="0"/>
              <a:t>J4: Wrist</a:t>
            </a:r>
          </a:p>
        </p:txBody>
      </p:sp>
    </p:spTree>
    <p:extLst>
      <p:ext uri="{BB962C8B-B14F-4D97-AF65-F5344CB8AC3E}">
        <p14:creationId xmlns:p14="http://schemas.microsoft.com/office/powerpoint/2010/main" val="3384048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Jointed Arm Robot</a:t>
            </a:r>
          </a:p>
        </p:txBody>
      </p:sp>
      <p:sp>
        <p:nvSpPr>
          <p:cNvPr id="3" name="Content Placeholder 2"/>
          <p:cNvSpPr>
            <a:spLocks noGrp="1"/>
          </p:cNvSpPr>
          <p:nvPr>
            <p:ph idx="1"/>
          </p:nvPr>
        </p:nvSpPr>
        <p:spPr/>
        <p:txBody>
          <a:bodyPr/>
          <a:lstStyle/>
          <a:p>
            <a:r>
              <a:rPr lang="en-US" dirty="0"/>
              <a:t>Spherical Work </a:t>
            </a:r>
            <a:r>
              <a:rPr lang="en-US" dirty="0" smtClean="0"/>
              <a:t>Envelope</a:t>
            </a:r>
            <a:endParaRPr lang="en-US" dirty="0"/>
          </a:p>
        </p:txBody>
      </p:sp>
      <p:grpSp>
        <p:nvGrpSpPr>
          <p:cNvPr id="4" name="Group 10"/>
          <p:cNvGrpSpPr>
            <a:grpSpLocks/>
          </p:cNvGrpSpPr>
          <p:nvPr/>
        </p:nvGrpSpPr>
        <p:grpSpPr bwMode="auto">
          <a:xfrm>
            <a:off x="2554111" y="2193131"/>
            <a:ext cx="4876800" cy="4119563"/>
            <a:chOff x="336" y="1056"/>
            <a:chExt cx="3072" cy="2595"/>
          </a:xfrm>
        </p:grpSpPr>
        <p:sp>
          <p:nvSpPr>
            <p:cNvPr id="5" name="Text Box 11"/>
            <p:cNvSpPr txBox="1">
              <a:spLocks noChangeArrowheads="1"/>
            </p:cNvSpPr>
            <p:nvPr/>
          </p:nvSpPr>
          <p:spPr bwMode="auto">
            <a:xfrm>
              <a:off x="336" y="264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X</a:t>
              </a:r>
            </a:p>
          </p:txBody>
        </p:sp>
        <p:sp>
          <p:nvSpPr>
            <p:cNvPr id="6" name="Text Box 12"/>
            <p:cNvSpPr txBox="1">
              <a:spLocks noChangeArrowheads="1"/>
            </p:cNvSpPr>
            <p:nvPr/>
          </p:nvSpPr>
          <p:spPr bwMode="auto">
            <a:xfrm>
              <a:off x="1776" y="259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Y</a:t>
              </a:r>
            </a:p>
          </p:txBody>
        </p:sp>
        <p:pic>
          <p:nvPicPr>
            <p:cNvPr id="7" name="Picture 13" descr="Ar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1056"/>
              <a:ext cx="2832" cy="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c 14"/>
            <p:cNvSpPr>
              <a:spLocks/>
            </p:cNvSpPr>
            <p:nvPr/>
          </p:nvSpPr>
          <p:spPr bwMode="auto">
            <a:xfrm>
              <a:off x="1729" y="2976"/>
              <a:ext cx="614" cy="240"/>
            </a:xfrm>
            <a:custGeom>
              <a:avLst/>
              <a:gdLst>
                <a:gd name="T0" fmla="*/ 0 w 43200"/>
                <a:gd name="T1" fmla="*/ 0 h 37177"/>
                <a:gd name="T2" fmla="*/ 0 w 43200"/>
                <a:gd name="T3" fmla="*/ 0 h 37177"/>
                <a:gd name="T4" fmla="*/ 0 w 43200"/>
                <a:gd name="T5" fmla="*/ 0 h 37177"/>
                <a:gd name="T6" fmla="*/ 0 60000 65536"/>
                <a:gd name="T7" fmla="*/ 0 60000 65536"/>
                <a:gd name="T8" fmla="*/ 0 60000 65536"/>
                <a:gd name="T9" fmla="*/ 0 w 43200"/>
                <a:gd name="T10" fmla="*/ 0 h 37177"/>
                <a:gd name="T11" fmla="*/ 43200 w 43200"/>
                <a:gd name="T12" fmla="*/ 37177 h 37177"/>
              </a:gdLst>
              <a:ahLst/>
              <a:cxnLst>
                <a:cxn ang="T6">
                  <a:pos x="T0" y="T1"/>
                </a:cxn>
                <a:cxn ang="T7">
                  <a:pos x="T2" y="T3"/>
                </a:cxn>
                <a:cxn ang="T8">
                  <a:pos x="T4" y="T5"/>
                </a:cxn>
              </a:cxnLst>
              <a:rect l="T9" t="T10" r="T11" b="T12"/>
              <a:pathLst>
                <a:path w="43200" h="37177" fill="none" extrusionOk="0">
                  <a:moveTo>
                    <a:pt x="36939" y="370"/>
                  </a:moveTo>
                  <a:cubicBezTo>
                    <a:pt x="40950" y="4415"/>
                    <a:pt x="43200" y="9880"/>
                    <a:pt x="43200" y="15577"/>
                  </a:cubicBezTo>
                  <a:cubicBezTo>
                    <a:pt x="43200" y="27506"/>
                    <a:pt x="33529" y="37177"/>
                    <a:pt x="21600" y="37177"/>
                  </a:cubicBezTo>
                  <a:cubicBezTo>
                    <a:pt x="9670" y="37177"/>
                    <a:pt x="0" y="27506"/>
                    <a:pt x="0" y="15577"/>
                  </a:cubicBezTo>
                  <a:cubicBezTo>
                    <a:pt x="-1" y="9697"/>
                    <a:pt x="2396" y="4072"/>
                    <a:pt x="6636" y="-1"/>
                  </a:cubicBezTo>
                </a:path>
                <a:path w="43200" h="37177" stroke="0" extrusionOk="0">
                  <a:moveTo>
                    <a:pt x="36939" y="370"/>
                  </a:moveTo>
                  <a:cubicBezTo>
                    <a:pt x="40950" y="4415"/>
                    <a:pt x="43200" y="9880"/>
                    <a:pt x="43200" y="15577"/>
                  </a:cubicBezTo>
                  <a:cubicBezTo>
                    <a:pt x="43200" y="27506"/>
                    <a:pt x="33529" y="37177"/>
                    <a:pt x="21600" y="37177"/>
                  </a:cubicBezTo>
                  <a:cubicBezTo>
                    <a:pt x="9670" y="37177"/>
                    <a:pt x="0" y="27506"/>
                    <a:pt x="0" y="15577"/>
                  </a:cubicBezTo>
                  <a:cubicBezTo>
                    <a:pt x="-1" y="9697"/>
                    <a:pt x="2396" y="4072"/>
                    <a:pt x="6636" y="-1"/>
                  </a:cubicBezTo>
                  <a:lnTo>
                    <a:pt x="21600" y="15577"/>
                  </a:lnTo>
                  <a:lnTo>
                    <a:pt x="36939" y="370"/>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5"/>
            <p:cNvSpPr>
              <a:spLocks/>
            </p:cNvSpPr>
            <p:nvPr/>
          </p:nvSpPr>
          <p:spPr bwMode="auto">
            <a:xfrm rot="336519">
              <a:off x="1985" y="2461"/>
              <a:ext cx="288" cy="381"/>
            </a:xfrm>
            <a:custGeom>
              <a:avLst/>
              <a:gdLst>
                <a:gd name="T0" fmla="*/ 0 w 42399"/>
                <a:gd name="T1" fmla="*/ 0 h 43200"/>
                <a:gd name="T2" fmla="*/ 0 w 42399"/>
                <a:gd name="T3" fmla="*/ 0 h 43200"/>
                <a:gd name="T4" fmla="*/ 0 w 42399"/>
                <a:gd name="T5" fmla="*/ 0 h 43200"/>
                <a:gd name="T6" fmla="*/ 0 60000 65536"/>
                <a:gd name="T7" fmla="*/ 0 60000 65536"/>
                <a:gd name="T8" fmla="*/ 0 60000 65536"/>
                <a:gd name="T9" fmla="*/ 0 w 42399"/>
                <a:gd name="T10" fmla="*/ 0 h 43200"/>
                <a:gd name="T11" fmla="*/ 42399 w 42399"/>
                <a:gd name="T12" fmla="*/ 43200 h 43200"/>
              </a:gdLst>
              <a:ahLst/>
              <a:cxnLst>
                <a:cxn ang="T6">
                  <a:pos x="T0" y="T1"/>
                </a:cxn>
                <a:cxn ang="T7">
                  <a:pos x="T2" y="T3"/>
                </a:cxn>
                <a:cxn ang="T8">
                  <a:pos x="T4" y="T5"/>
                </a:cxn>
              </a:cxnLst>
              <a:rect l="T9" t="T10" r="T11" b="T12"/>
              <a:pathLst>
                <a:path w="42399" h="43200" fill="none" extrusionOk="0">
                  <a:moveTo>
                    <a:pt x="1683" y="11543"/>
                  </a:moveTo>
                  <a:cubicBezTo>
                    <a:pt x="5417" y="4444"/>
                    <a:pt x="12778" y="-1"/>
                    <a:pt x="20799" y="0"/>
                  </a:cubicBezTo>
                  <a:cubicBezTo>
                    <a:pt x="32728" y="0"/>
                    <a:pt x="42399" y="9670"/>
                    <a:pt x="42399" y="21600"/>
                  </a:cubicBezTo>
                  <a:cubicBezTo>
                    <a:pt x="42399" y="33529"/>
                    <a:pt x="32728" y="43200"/>
                    <a:pt x="20799" y="43200"/>
                  </a:cubicBezTo>
                  <a:cubicBezTo>
                    <a:pt x="11114" y="43200"/>
                    <a:pt x="2613" y="36753"/>
                    <a:pt x="0" y="27427"/>
                  </a:cubicBezTo>
                </a:path>
                <a:path w="42399" h="43200" stroke="0" extrusionOk="0">
                  <a:moveTo>
                    <a:pt x="1683" y="11543"/>
                  </a:moveTo>
                  <a:cubicBezTo>
                    <a:pt x="5417" y="4444"/>
                    <a:pt x="12778" y="-1"/>
                    <a:pt x="20799" y="0"/>
                  </a:cubicBezTo>
                  <a:cubicBezTo>
                    <a:pt x="32728" y="0"/>
                    <a:pt x="42399" y="9670"/>
                    <a:pt x="42399" y="21600"/>
                  </a:cubicBezTo>
                  <a:cubicBezTo>
                    <a:pt x="42399" y="33529"/>
                    <a:pt x="32728" y="43200"/>
                    <a:pt x="20799" y="43200"/>
                  </a:cubicBezTo>
                  <a:cubicBezTo>
                    <a:pt x="11114" y="43200"/>
                    <a:pt x="2613" y="36753"/>
                    <a:pt x="0" y="27427"/>
                  </a:cubicBezTo>
                  <a:lnTo>
                    <a:pt x="20799" y="21600"/>
                  </a:lnTo>
                  <a:lnTo>
                    <a:pt x="1683" y="11543"/>
                  </a:lnTo>
                  <a:close/>
                </a:path>
              </a:pathLst>
            </a:custGeom>
            <a:noFill/>
            <a:ln w="38100">
              <a:solidFill>
                <a:srgbClr val="F0EA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Line 16"/>
            <p:cNvSpPr>
              <a:spLocks noChangeShapeType="1"/>
            </p:cNvSpPr>
            <p:nvPr/>
          </p:nvSpPr>
          <p:spPr bwMode="auto">
            <a:xfrm flipH="1" flipV="1">
              <a:off x="2160" y="2679"/>
              <a:ext cx="576" cy="198"/>
            </a:xfrm>
            <a:prstGeom prst="line">
              <a:avLst/>
            </a:prstGeom>
            <a:noFill/>
            <a:ln w="38100">
              <a:solidFill>
                <a:srgbClr val="F0EA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7"/>
            <p:cNvSpPr>
              <a:spLocks noChangeShapeType="1"/>
            </p:cNvSpPr>
            <p:nvPr/>
          </p:nvSpPr>
          <p:spPr bwMode="auto">
            <a:xfrm>
              <a:off x="2034" y="3171"/>
              <a:ext cx="0" cy="480"/>
            </a:xfrm>
            <a:prstGeom prst="line">
              <a:avLst/>
            </a:prstGeom>
            <a:noFill/>
            <a:ln w="38100">
              <a:solidFill>
                <a:srgbClr val="CC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Arc 18"/>
            <p:cNvSpPr>
              <a:spLocks/>
            </p:cNvSpPr>
            <p:nvPr/>
          </p:nvSpPr>
          <p:spPr bwMode="auto">
            <a:xfrm rot="400097">
              <a:off x="1625" y="2090"/>
              <a:ext cx="232" cy="291"/>
            </a:xfrm>
            <a:custGeom>
              <a:avLst/>
              <a:gdLst>
                <a:gd name="T0" fmla="*/ 0 w 36769"/>
                <a:gd name="T1" fmla="*/ 0 h 25137"/>
                <a:gd name="T2" fmla="*/ 0 w 36769"/>
                <a:gd name="T3" fmla="*/ 0 h 25137"/>
                <a:gd name="T4" fmla="*/ 0 w 36769"/>
                <a:gd name="T5" fmla="*/ 0 h 25137"/>
                <a:gd name="T6" fmla="*/ 0 60000 65536"/>
                <a:gd name="T7" fmla="*/ 0 60000 65536"/>
                <a:gd name="T8" fmla="*/ 0 60000 65536"/>
                <a:gd name="T9" fmla="*/ 0 w 36769"/>
                <a:gd name="T10" fmla="*/ 0 h 25137"/>
                <a:gd name="T11" fmla="*/ 36769 w 36769"/>
                <a:gd name="T12" fmla="*/ 25137 h 25137"/>
              </a:gdLst>
              <a:ahLst/>
              <a:cxnLst>
                <a:cxn ang="T6">
                  <a:pos x="T0" y="T1"/>
                </a:cxn>
                <a:cxn ang="T7">
                  <a:pos x="T2" y="T3"/>
                </a:cxn>
                <a:cxn ang="T8">
                  <a:pos x="T4" y="T5"/>
                </a:cxn>
              </a:cxnLst>
              <a:rect l="T9" t="T10" r="T11" b="T12"/>
              <a:pathLst>
                <a:path w="36769" h="25137" fill="none" extrusionOk="0">
                  <a:moveTo>
                    <a:pt x="291" y="25137"/>
                  </a:moveTo>
                  <a:cubicBezTo>
                    <a:pt x="97" y="23968"/>
                    <a:pt x="0" y="22785"/>
                    <a:pt x="0" y="21600"/>
                  </a:cubicBezTo>
                  <a:cubicBezTo>
                    <a:pt x="0" y="9670"/>
                    <a:pt x="9670" y="0"/>
                    <a:pt x="21600" y="0"/>
                  </a:cubicBezTo>
                  <a:cubicBezTo>
                    <a:pt x="27277" y="-1"/>
                    <a:pt x="32726" y="2235"/>
                    <a:pt x="36768" y="6222"/>
                  </a:cubicBezTo>
                </a:path>
                <a:path w="36769" h="25137" stroke="0" extrusionOk="0">
                  <a:moveTo>
                    <a:pt x="291" y="25137"/>
                  </a:moveTo>
                  <a:cubicBezTo>
                    <a:pt x="97" y="23968"/>
                    <a:pt x="0" y="22785"/>
                    <a:pt x="0" y="21600"/>
                  </a:cubicBezTo>
                  <a:cubicBezTo>
                    <a:pt x="0" y="9670"/>
                    <a:pt x="9670" y="0"/>
                    <a:pt x="21600" y="0"/>
                  </a:cubicBezTo>
                  <a:cubicBezTo>
                    <a:pt x="27277" y="-1"/>
                    <a:pt x="32726" y="2235"/>
                    <a:pt x="36768" y="6222"/>
                  </a:cubicBezTo>
                  <a:lnTo>
                    <a:pt x="21600" y="21600"/>
                  </a:lnTo>
                  <a:lnTo>
                    <a:pt x="291" y="25137"/>
                  </a:lnTo>
                  <a:close/>
                </a:path>
              </a:pathLst>
            </a:custGeom>
            <a:noFill/>
            <a:ln w="38100">
              <a:solidFill>
                <a:srgbClr val="3333FF"/>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19"/>
            <p:cNvSpPr>
              <a:spLocks noChangeShapeType="1"/>
            </p:cNvSpPr>
            <p:nvPr/>
          </p:nvSpPr>
          <p:spPr bwMode="auto">
            <a:xfrm flipH="1" flipV="1">
              <a:off x="1248" y="2112"/>
              <a:ext cx="432" cy="153"/>
            </a:xfrm>
            <a:prstGeom prst="line">
              <a:avLst/>
            </a:prstGeom>
            <a:noFill/>
            <a:ln w="38100">
              <a:solidFill>
                <a:srgbClr val="3333FF"/>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Arc 20"/>
            <p:cNvSpPr>
              <a:spLocks/>
            </p:cNvSpPr>
            <p:nvPr/>
          </p:nvSpPr>
          <p:spPr bwMode="auto">
            <a:xfrm rot="336519">
              <a:off x="1340" y="2494"/>
              <a:ext cx="163" cy="242"/>
            </a:xfrm>
            <a:custGeom>
              <a:avLst/>
              <a:gdLst>
                <a:gd name="T0" fmla="*/ 0 w 31202"/>
                <a:gd name="T1" fmla="*/ 0 h 43174"/>
                <a:gd name="T2" fmla="*/ 0 w 31202"/>
                <a:gd name="T3" fmla="*/ 0 h 43174"/>
                <a:gd name="T4" fmla="*/ 0 w 31202"/>
                <a:gd name="T5" fmla="*/ 0 h 43174"/>
                <a:gd name="T6" fmla="*/ 0 60000 65536"/>
                <a:gd name="T7" fmla="*/ 0 60000 65536"/>
                <a:gd name="T8" fmla="*/ 0 60000 65536"/>
                <a:gd name="T9" fmla="*/ 0 w 31202"/>
                <a:gd name="T10" fmla="*/ 0 h 43174"/>
                <a:gd name="T11" fmla="*/ 31202 w 31202"/>
                <a:gd name="T12" fmla="*/ 43174 h 43174"/>
              </a:gdLst>
              <a:ahLst/>
              <a:cxnLst>
                <a:cxn ang="T6">
                  <a:pos x="T0" y="T1"/>
                </a:cxn>
                <a:cxn ang="T7">
                  <a:pos x="T2" y="T3"/>
                </a:cxn>
                <a:cxn ang="T8">
                  <a:pos x="T4" y="T5"/>
                </a:cxn>
              </a:cxnLst>
              <a:rect l="T9" t="T10" r="T11" b="T12"/>
              <a:pathLst>
                <a:path w="31202" h="43174" fill="none" extrusionOk="0">
                  <a:moveTo>
                    <a:pt x="20533" y="43173"/>
                  </a:moveTo>
                  <a:cubicBezTo>
                    <a:pt x="9032" y="42604"/>
                    <a:pt x="0" y="33114"/>
                    <a:pt x="0" y="21600"/>
                  </a:cubicBezTo>
                  <a:cubicBezTo>
                    <a:pt x="0" y="9670"/>
                    <a:pt x="9670" y="0"/>
                    <a:pt x="21600" y="0"/>
                  </a:cubicBezTo>
                  <a:cubicBezTo>
                    <a:pt x="24931" y="-1"/>
                    <a:pt x="28217" y="770"/>
                    <a:pt x="31202" y="2251"/>
                  </a:cubicBezTo>
                </a:path>
                <a:path w="31202" h="43174" stroke="0" extrusionOk="0">
                  <a:moveTo>
                    <a:pt x="20533" y="43173"/>
                  </a:moveTo>
                  <a:cubicBezTo>
                    <a:pt x="9032" y="42604"/>
                    <a:pt x="0" y="33114"/>
                    <a:pt x="0" y="21600"/>
                  </a:cubicBezTo>
                  <a:cubicBezTo>
                    <a:pt x="0" y="9670"/>
                    <a:pt x="9670" y="0"/>
                    <a:pt x="21600" y="0"/>
                  </a:cubicBezTo>
                  <a:cubicBezTo>
                    <a:pt x="24931" y="-1"/>
                    <a:pt x="28217" y="770"/>
                    <a:pt x="31202" y="2251"/>
                  </a:cubicBezTo>
                  <a:lnTo>
                    <a:pt x="21600" y="21600"/>
                  </a:lnTo>
                  <a:lnTo>
                    <a:pt x="20533" y="43173"/>
                  </a:lnTo>
                  <a:close/>
                </a:path>
              </a:pathLst>
            </a:custGeom>
            <a:noFill/>
            <a:ln w="38100">
              <a:solidFill>
                <a:srgbClr val="33CC33"/>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Line 21"/>
            <p:cNvSpPr>
              <a:spLocks noChangeShapeType="1"/>
            </p:cNvSpPr>
            <p:nvPr/>
          </p:nvSpPr>
          <p:spPr bwMode="auto">
            <a:xfrm flipH="1" flipV="1">
              <a:off x="960" y="2448"/>
              <a:ext cx="432" cy="150"/>
            </a:xfrm>
            <a:prstGeom prst="line">
              <a:avLst/>
            </a:prstGeom>
            <a:noFill/>
            <a:ln w="38100">
              <a:solidFill>
                <a:srgbClr val="33CC33"/>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013699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Jointed Arm Robot</a:t>
            </a:r>
          </a:p>
        </p:txBody>
      </p:sp>
      <p:sp>
        <p:nvSpPr>
          <p:cNvPr id="9" name="Content Placeholder 8"/>
          <p:cNvSpPr>
            <a:spLocks noGrp="1"/>
          </p:cNvSpPr>
          <p:nvPr>
            <p:ph idx="1"/>
          </p:nvPr>
        </p:nvSpPr>
        <p:spPr/>
        <p:txBody>
          <a:bodyPr/>
          <a:lstStyle/>
          <a:p>
            <a:r>
              <a:rPr lang="en-US" dirty="0"/>
              <a:t>Typical applications</a:t>
            </a:r>
          </a:p>
          <a:p>
            <a:pPr lvl="1"/>
            <a:r>
              <a:rPr lang="en-US" dirty="0"/>
              <a:t>Most assembly operations</a:t>
            </a:r>
          </a:p>
          <a:p>
            <a:pPr lvl="1"/>
            <a:r>
              <a:rPr lang="en-US" dirty="0"/>
              <a:t>Handling </a:t>
            </a:r>
            <a:r>
              <a:rPr lang="en-US" dirty="0" err="1" smtClean="0"/>
              <a:t>diecast</a:t>
            </a:r>
            <a:r>
              <a:rPr lang="en-US" dirty="0" smtClean="0"/>
              <a:t> </a:t>
            </a:r>
            <a:r>
              <a:rPr lang="en-US" dirty="0"/>
              <a:t>machines</a:t>
            </a:r>
          </a:p>
          <a:p>
            <a:pPr lvl="1"/>
            <a:r>
              <a:rPr lang="en-US" dirty="0"/>
              <a:t>Fettling machines</a:t>
            </a:r>
          </a:p>
          <a:p>
            <a:pPr lvl="1"/>
            <a:r>
              <a:rPr lang="en-US" dirty="0"/>
              <a:t>Gas welding</a:t>
            </a:r>
          </a:p>
          <a:p>
            <a:pPr lvl="1"/>
            <a:r>
              <a:rPr lang="en-US" dirty="0"/>
              <a:t>Arc welding</a:t>
            </a:r>
          </a:p>
          <a:p>
            <a:pPr lvl="1"/>
            <a:r>
              <a:rPr lang="en-US" dirty="0"/>
              <a:t>Spray </a:t>
            </a:r>
            <a:r>
              <a:rPr lang="en-US" dirty="0" smtClean="0"/>
              <a:t>painting</a:t>
            </a:r>
            <a:endParaRPr lang="en-US" dirty="0"/>
          </a:p>
        </p:txBody>
      </p:sp>
      <p:grpSp>
        <p:nvGrpSpPr>
          <p:cNvPr id="2" name="Group 1"/>
          <p:cNvGrpSpPr/>
          <p:nvPr/>
        </p:nvGrpSpPr>
        <p:grpSpPr>
          <a:xfrm>
            <a:off x="4856301" y="2333090"/>
            <a:ext cx="4191000" cy="4419600"/>
            <a:chOff x="4856301" y="2333090"/>
            <a:chExt cx="4191000" cy="4419600"/>
          </a:xfrm>
        </p:grpSpPr>
        <p:pic>
          <p:nvPicPr>
            <p:cNvPr id="4" name="Picture 5" descr="Articulated arm Ku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301" y="2637890"/>
              <a:ext cx="34369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c 6"/>
            <p:cNvSpPr>
              <a:spLocks/>
            </p:cNvSpPr>
            <p:nvPr/>
          </p:nvSpPr>
          <p:spPr bwMode="auto">
            <a:xfrm>
              <a:off x="6837501" y="5849403"/>
              <a:ext cx="1905000" cy="446087"/>
            </a:xfrm>
            <a:custGeom>
              <a:avLst/>
              <a:gdLst>
                <a:gd name="T0" fmla="*/ 2147483647 w 43200"/>
                <a:gd name="T1" fmla="*/ 0 h 36158"/>
                <a:gd name="T2" fmla="*/ 2147483647 w 43200"/>
                <a:gd name="T3" fmla="*/ 2147483647 h 36158"/>
                <a:gd name="T4" fmla="*/ 2147483647 w 43200"/>
                <a:gd name="T5" fmla="*/ 2147483647 h 36158"/>
                <a:gd name="T6" fmla="*/ 0 60000 65536"/>
                <a:gd name="T7" fmla="*/ 0 60000 65536"/>
                <a:gd name="T8" fmla="*/ 0 60000 65536"/>
                <a:gd name="T9" fmla="*/ 0 w 43200"/>
                <a:gd name="T10" fmla="*/ 0 h 36158"/>
                <a:gd name="T11" fmla="*/ 43200 w 43200"/>
                <a:gd name="T12" fmla="*/ 36158 h 36158"/>
              </a:gdLst>
              <a:ahLst/>
              <a:cxnLst>
                <a:cxn ang="T6">
                  <a:pos x="T0" y="T1"/>
                </a:cxn>
                <a:cxn ang="T7">
                  <a:pos x="T2" y="T3"/>
                </a:cxn>
                <a:cxn ang="T8">
                  <a:pos x="T4" y="T5"/>
                </a:cxn>
              </a:cxnLst>
              <a:rect l="T9" t="T10" r="T11" b="T12"/>
              <a:pathLst>
                <a:path w="43200" h="36158" fill="none" extrusionOk="0">
                  <a:moveTo>
                    <a:pt x="37556" y="0"/>
                  </a:moveTo>
                  <a:cubicBezTo>
                    <a:pt x="41187" y="3979"/>
                    <a:pt x="43200" y="9171"/>
                    <a:pt x="43200" y="14558"/>
                  </a:cubicBezTo>
                  <a:cubicBezTo>
                    <a:pt x="43200" y="26487"/>
                    <a:pt x="33529" y="36158"/>
                    <a:pt x="21600" y="36158"/>
                  </a:cubicBezTo>
                  <a:cubicBezTo>
                    <a:pt x="9670" y="36158"/>
                    <a:pt x="0" y="26487"/>
                    <a:pt x="0" y="14558"/>
                  </a:cubicBezTo>
                  <a:cubicBezTo>
                    <a:pt x="-1" y="9388"/>
                    <a:pt x="1853" y="4390"/>
                    <a:pt x="5224" y="471"/>
                  </a:cubicBezTo>
                </a:path>
                <a:path w="43200" h="36158" stroke="0" extrusionOk="0">
                  <a:moveTo>
                    <a:pt x="37556" y="0"/>
                  </a:moveTo>
                  <a:cubicBezTo>
                    <a:pt x="41187" y="3979"/>
                    <a:pt x="43200" y="9171"/>
                    <a:pt x="43200" y="14558"/>
                  </a:cubicBezTo>
                  <a:cubicBezTo>
                    <a:pt x="43200" y="26487"/>
                    <a:pt x="33529" y="36158"/>
                    <a:pt x="21600" y="36158"/>
                  </a:cubicBezTo>
                  <a:cubicBezTo>
                    <a:pt x="9670" y="36158"/>
                    <a:pt x="0" y="26487"/>
                    <a:pt x="0" y="14558"/>
                  </a:cubicBezTo>
                  <a:cubicBezTo>
                    <a:pt x="-1" y="9388"/>
                    <a:pt x="1853" y="4390"/>
                    <a:pt x="5224" y="471"/>
                  </a:cubicBezTo>
                  <a:lnTo>
                    <a:pt x="21600" y="14558"/>
                  </a:lnTo>
                  <a:lnTo>
                    <a:pt x="37556" y="0"/>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Line 7"/>
            <p:cNvSpPr>
              <a:spLocks noChangeShapeType="1"/>
            </p:cNvSpPr>
            <p:nvPr/>
          </p:nvSpPr>
          <p:spPr bwMode="auto">
            <a:xfrm>
              <a:off x="7828101" y="6219290"/>
              <a:ext cx="0" cy="533400"/>
            </a:xfrm>
            <a:prstGeom prst="line">
              <a:avLst/>
            </a:prstGeom>
            <a:noFill/>
            <a:ln w="38100">
              <a:solidFill>
                <a:srgbClr val="CC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 name="Arc 8"/>
            <p:cNvSpPr>
              <a:spLocks/>
            </p:cNvSpPr>
            <p:nvPr/>
          </p:nvSpPr>
          <p:spPr bwMode="auto">
            <a:xfrm rot="400097">
              <a:off x="6613664" y="2641065"/>
              <a:ext cx="452437" cy="379413"/>
            </a:xfrm>
            <a:custGeom>
              <a:avLst/>
              <a:gdLst>
                <a:gd name="T0" fmla="*/ 2147483647 w 41124"/>
                <a:gd name="T1" fmla="*/ 2147483647 h 22267"/>
                <a:gd name="T2" fmla="*/ 2147483647 w 41124"/>
                <a:gd name="T3" fmla="*/ 2147483647 h 22267"/>
                <a:gd name="T4" fmla="*/ 2147483647 w 41124"/>
                <a:gd name="T5" fmla="*/ 2147483647 h 22267"/>
                <a:gd name="T6" fmla="*/ 0 60000 65536"/>
                <a:gd name="T7" fmla="*/ 0 60000 65536"/>
                <a:gd name="T8" fmla="*/ 0 60000 65536"/>
                <a:gd name="T9" fmla="*/ 0 w 41124"/>
                <a:gd name="T10" fmla="*/ 0 h 22267"/>
                <a:gd name="T11" fmla="*/ 41124 w 41124"/>
                <a:gd name="T12" fmla="*/ 22267 h 22267"/>
              </a:gdLst>
              <a:ahLst/>
              <a:cxnLst>
                <a:cxn ang="T6">
                  <a:pos x="T0" y="T1"/>
                </a:cxn>
                <a:cxn ang="T7">
                  <a:pos x="T2" y="T3"/>
                </a:cxn>
                <a:cxn ang="T8">
                  <a:pos x="T4" y="T5"/>
                </a:cxn>
              </a:cxnLst>
              <a:rect l="T9" t="T10" r="T11" b="T12"/>
              <a:pathLst>
                <a:path w="41124" h="22267" fill="none" extrusionOk="0">
                  <a:moveTo>
                    <a:pt x="10" y="22266"/>
                  </a:moveTo>
                  <a:cubicBezTo>
                    <a:pt x="3" y="22044"/>
                    <a:pt x="0" y="21822"/>
                    <a:pt x="0" y="21600"/>
                  </a:cubicBezTo>
                  <a:cubicBezTo>
                    <a:pt x="0" y="9670"/>
                    <a:pt x="9670" y="0"/>
                    <a:pt x="21600" y="0"/>
                  </a:cubicBezTo>
                  <a:cubicBezTo>
                    <a:pt x="29949" y="-1"/>
                    <a:pt x="37552" y="4812"/>
                    <a:pt x="41123" y="12360"/>
                  </a:cubicBezTo>
                </a:path>
                <a:path w="41124" h="22267" stroke="0" extrusionOk="0">
                  <a:moveTo>
                    <a:pt x="10" y="22266"/>
                  </a:moveTo>
                  <a:cubicBezTo>
                    <a:pt x="3" y="22044"/>
                    <a:pt x="0" y="21822"/>
                    <a:pt x="0" y="21600"/>
                  </a:cubicBezTo>
                  <a:cubicBezTo>
                    <a:pt x="0" y="9670"/>
                    <a:pt x="9670" y="0"/>
                    <a:pt x="21600" y="0"/>
                  </a:cubicBezTo>
                  <a:cubicBezTo>
                    <a:pt x="29949" y="-1"/>
                    <a:pt x="37552" y="4812"/>
                    <a:pt x="41123" y="12360"/>
                  </a:cubicBezTo>
                  <a:lnTo>
                    <a:pt x="21600" y="21600"/>
                  </a:lnTo>
                  <a:lnTo>
                    <a:pt x="10" y="22266"/>
                  </a:lnTo>
                  <a:close/>
                </a:path>
              </a:pathLst>
            </a:custGeom>
            <a:noFill/>
            <a:ln w="38100">
              <a:solidFill>
                <a:srgbClr val="3333FF"/>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Line 9"/>
            <p:cNvSpPr>
              <a:spLocks noChangeShapeType="1"/>
            </p:cNvSpPr>
            <p:nvPr/>
          </p:nvSpPr>
          <p:spPr bwMode="auto">
            <a:xfrm flipH="1" flipV="1">
              <a:off x="6151701" y="2714090"/>
              <a:ext cx="762000" cy="166688"/>
            </a:xfrm>
            <a:prstGeom prst="line">
              <a:avLst/>
            </a:prstGeom>
            <a:noFill/>
            <a:ln w="38100">
              <a:solidFill>
                <a:srgbClr val="3333FF"/>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Arc 10"/>
            <p:cNvSpPr>
              <a:spLocks/>
            </p:cNvSpPr>
            <p:nvPr/>
          </p:nvSpPr>
          <p:spPr bwMode="auto">
            <a:xfrm>
              <a:off x="6532701" y="4619090"/>
              <a:ext cx="538163" cy="838200"/>
            </a:xfrm>
            <a:custGeom>
              <a:avLst/>
              <a:gdLst>
                <a:gd name="T0" fmla="*/ 2147483647 w 33827"/>
                <a:gd name="T1" fmla="*/ 2147483647 h 36552"/>
                <a:gd name="T2" fmla="*/ 2147483647 w 33827"/>
                <a:gd name="T3" fmla="*/ 0 h 36552"/>
                <a:gd name="T4" fmla="*/ 2147483647 w 33827"/>
                <a:gd name="T5" fmla="*/ 2147483647 h 36552"/>
                <a:gd name="T6" fmla="*/ 0 60000 65536"/>
                <a:gd name="T7" fmla="*/ 0 60000 65536"/>
                <a:gd name="T8" fmla="*/ 0 60000 65536"/>
                <a:gd name="T9" fmla="*/ 0 w 33827"/>
                <a:gd name="T10" fmla="*/ 0 h 36552"/>
                <a:gd name="T11" fmla="*/ 33827 w 33827"/>
                <a:gd name="T12" fmla="*/ 36552 h 36552"/>
              </a:gdLst>
              <a:ahLst/>
              <a:cxnLst>
                <a:cxn ang="T6">
                  <a:pos x="T0" y="T1"/>
                </a:cxn>
                <a:cxn ang="T7">
                  <a:pos x="T2" y="T3"/>
                </a:cxn>
                <a:cxn ang="T8">
                  <a:pos x="T4" y="T5"/>
                </a:cxn>
              </a:cxnLst>
              <a:rect l="T9" t="T10" r="T11" b="T12"/>
              <a:pathLst>
                <a:path w="33827" h="36552" fill="none" extrusionOk="0">
                  <a:moveTo>
                    <a:pt x="33827" y="32758"/>
                  </a:moveTo>
                  <a:cubicBezTo>
                    <a:pt x="30228" y="35229"/>
                    <a:pt x="25965" y="36551"/>
                    <a:pt x="21600" y="36552"/>
                  </a:cubicBezTo>
                  <a:cubicBezTo>
                    <a:pt x="9670" y="36552"/>
                    <a:pt x="0" y="26881"/>
                    <a:pt x="0" y="14952"/>
                  </a:cubicBezTo>
                  <a:cubicBezTo>
                    <a:pt x="-1" y="9379"/>
                    <a:pt x="2153" y="4022"/>
                    <a:pt x="6011" y="0"/>
                  </a:cubicBezTo>
                </a:path>
                <a:path w="33827" h="36552" stroke="0" extrusionOk="0">
                  <a:moveTo>
                    <a:pt x="33827" y="32758"/>
                  </a:moveTo>
                  <a:cubicBezTo>
                    <a:pt x="30228" y="35229"/>
                    <a:pt x="25965" y="36551"/>
                    <a:pt x="21600" y="36552"/>
                  </a:cubicBezTo>
                  <a:cubicBezTo>
                    <a:pt x="9670" y="36552"/>
                    <a:pt x="0" y="26881"/>
                    <a:pt x="0" y="14952"/>
                  </a:cubicBezTo>
                  <a:cubicBezTo>
                    <a:pt x="-1" y="9379"/>
                    <a:pt x="2153" y="4022"/>
                    <a:pt x="6011" y="0"/>
                  </a:cubicBezTo>
                  <a:lnTo>
                    <a:pt x="21600" y="14952"/>
                  </a:lnTo>
                  <a:lnTo>
                    <a:pt x="33827" y="32758"/>
                  </a:lnTo>
                  <a:close/>
                </a:path>
              </a:pathLst>
            </a:custGeom>
            <a:noFill/>
            <a:ln w="38100">
              <a:solidFill>
                <a:srgbClr val="F0EA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Line 11"/>
            <p:cNvSpPr>
              <a:spLocks noChangeShapeType="1"/>
            </p:cNvSpPr>
            <p:nvPr/>
          </p:nvSpPr>
          <p:spPr bwMode="auto">
            <a:xfrm flipH="1" flipV="1">
              <a:off x="6151701" y="4923890"/>
              <a:ext cx="685800" cy="161925"/>
            </a:xfrm>
            <a:prstGeom prst="line">
              <a:avLst/>
            </a:prstGeom>
            <a:noFill/>
            <a:ln w="38100">
              <a:solidFill>
                <a:srgbClr val="F0EA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Arc 12"/>
            <p:cNvSpPr>
              <a:spLocks/>
            </p:cNvSpPr>
            <p:nvPr/>
          </p:nvSpPr>
          <p:spPr bwMode="auto">
            <a:xfrm rot="400097">
              <a:off x="5465901" y="2714090"/>
              <a:ext cx="452438" cy="379413"/>
            </a:xfrm>
            <a:custGeom>
              <a:avLst/>
              <a:gdLst>
                <a:gd name="T0" fmla="*/ 2147483647 w 41124"/>
                <a:gd name="T1" fmla="*/ 2147483647 h 22267"/>
                <a:gd name="T2" fmla="*/ 2147483647 w 41124"/>
                <a:gd name="T3" fmla="*/ 2147483647 h 22267"/>
                <a:gd name="T4" fmla="*/ 2147483647 w 41124"/>
                <a:gd name="T5" fmla="*/ 2147483647 h 22267"/>
                <a:gd name="T6" fmla="*/ 0 60000 65536"/>
                <a:gd name="T7" fmla="*/ 0 60000 65536"/>
                <a:gd name="T8" fmla="*/ 0 60000 65536"/>
                <a:gd name="T9" fmla="*/ 0 w 41124"/>
                <a:gd name="T10" fmla="*/ 0 h 22267"/>
                <a:gd name="T11" fmla="*/ 41124 w 41124"/>
                <a:gd name="T12" fmla="*/ 22267 h 22267"/>
              </a:gdLst>
              <a:ahLst/>
              <a:cxnLst>
                <a:cxn ang="T6">
                  <a:pos x="T0" y="T1"/>
                </a:cxn>
                <a:cxn ang="T7">
                  <a:pos x="T2" y="T3"/>
                </a:cxn>
                <a:cxn ang="T8">
                  <a:pos x="T4" y="T5"/>
                </a:cxn>
              </a:cxnLst>
              <a:rect l="T9" t="T10" r="T11" b="T12"/>
              <a:pathLst>
                <a:path w="41124" h="22267" fill="none" extrusionOk="0">
                  <a:moveTo>
                    <a:pt x="10" y="22266"/>
                  </a:moveTo>
                  <a:cubicBezTo>
                    <a:pt x="3" y="22044"/>
                    <a:pt x="0" y="21822"/>
                    <a:pt x="0" y="21600"/>
                  </a:cubicBezTo>
                  <a:cubicBezTo>
                    <a:pt x="0" y="9670"/>
                    <a:pt x="9670" y="0"/>
                    <a:pt x="21600" y="0"/>
                  </a:cubicBezTo>
                  <a:cubicBezTo>
                    <a:pt x="29949" y="-1"/>
                    <a:pt x="37552" y="4812"/>
                    <a:pt x="41123" y="12360"/>
                  </a:cubicBezTo>
                </a:path>
                <a:path w="41124" h="22267" stroke="0" extrusionOk="0">
                  <a:moveTo>
                    <a:pt x="10" y="22266"/>
                  </a:moveTo>
                  <a:cubicBezTo>
                    <a:pt x="3" y="22044"/>
                    <a:pt x="0" y="21822"/>
                    <a:pt x="0" y="21600"/>
                  </a:cubicBezTo>
                  <a:cubicBezTo>
                    <a:pt x="0" y="9670"/>
                    <a:pt x="9670" y="0"/>
                    <a:pt x="21600" y="0"/>
                  </a:cubicBezTo>
                  <a:cubicBezTo>
                    <a:pt x="29949" y="-1"/>
                    <a:pt x="37552" y="4812"/>
                    <a:pt x="41123" y="12360"/>
                  </a:cubicBezTo>
                  <a:lnTo>
                    <a:pt x="21600" y="21600"/>
                  </a:lnTo>
                  <a:lnTo>
                    <a:pt x="10" y="22266"/>
                  </a:lnTo>
                  <a:close/>
                </a:path>
              </a:pathLst>
            </a:custGeom>
            <a:noFill/>
            <a:ln w="38100">
              <a:solidFill>
                <a:srgbClr val="33CC33"/>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Line 13"/>
            <p:cNvSpPr>
              <a:spLocks noChangeShapeType="1"/>
            </p:cNvSpPr>
            <p:nvPr/>
          </p:nvSpPr>
          <p:spPr bwMode="auto">
            <a:xfrm flipH="1" flipV="1">
              <a:off x="5003939" y="2787115"/>
              <a:ext cx="762000" cy="166688"/>
            </a:xfrm>
            <a:prstGeom prst="line">
              <a:avLst/>
            </a:prstGeom>
            <a:noFill/>
            <a:ln w="38100">
              <a:solidFill>
                <a:srgbClr val="33CC33"/>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14"/>
            <p:cNvSpPr txBox="1">
              <a:spLocks noChangeArrowheads="1"/>
            </p:cNvSpPr>
            <p:nvPr/>
          </p:nvSpPr>
          <p:spPr bwMode="auto">
            <a:xfrm>
              <a:off x="5999301" y="5076290"/>
              <a:ext cx="636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J2</a:t>
              </a:r>
            </a:p>
          </p:txBody>
        </p:sp>
        <p:sp>
          <p:nvSpPr>
            <p:cNvPr id="16" name="Text Box 15"/>
            <p:cNvSpPr txBox="1">
              <a:spLocks noChangeArrowheads="1"/>
            </p:cNvSpPr>
            <p:nvPr/>
          </p:nvSpPr>
          <p:spPr bwMode="auto">
            <a:xfrm>
              <a:off x="6304101" y="233309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J3</a:t>
              </a:r>
            </a:p>
          </p:txBody>
        </p:sp>
        <p:sp>
          <p:nvSpPr>
            <p:cNvPr id="17" name="Text Box 16"/>
            <p:cNvSpPr txBox="1">
              <a:spLocks noChangeArrowheads="1"/>
            </p:cNvSpPr>
            <p:nvPr/>
          </p:nvSpPr>
          <p:spPr bwMode="auto">
            <a:xfrm>
              <a:off x="7828101" y="629549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J1</a:t>
              </a:r>
            </a:p>
          </p:txBody>
        </p:sp>
        <p:sp>
          <p:nvSpPr>
            <p:cNvPr id="18" name="Text Box 17"/>
            <p:cNvSpPr txBox="1">
              <a:spLocks noChangeArrowheads="1"/>
            </p:cNvSpPr>
            <p:nvPr/>
          </p:nvSpPr>
          <p:spPr bwMode="auto">
            <a:xfrm>
              <a:off x="4856301" y="286649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J4</a:t>
              </a:r>
            </a:p>
          </p:txBody>
        </p:sp>
      </p:grpSp>
    </p:spTree>
    <p:extLst>
      <p:ext uri="{BB962C8B-B14F-4D97-AF65-F5344CB8AC3E}">
        <p14:creationId xmlns:p14="http://schemas.microsoft.com/office/powerpoint/2010/main" val="3262124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Jointed Arm Robot</a:t>
            </a:r>
          </a:p>
        </p:txBody>
      </p:sp>
      <p:sp>
        <p:nvSpPr>
          <p:cNvPr id="3" name="Content Placeholder 2"/>
          <p:cNvSpPr>
            <a:spLocks noGrp="1"/>
          </p:cNvSpPr>
          <p:nvPr>
            <p:ph idx="1"/>
          </p:nvPr>
        </p:nvSpPr>
        <p:spPr/>
        <p:txBody>
          <a:bodyPr/>
          <a:lstStyle/>
          <a:p>
            <a:r>
              <a:rPr lang="en-US" dirty="0"/>
              <a:t>Example Axis Range</a:t>
            </a:r>
          </a:p>
        </p:txBody>
      </p:sp>
      <p:grpSp>
        <p:nvGrpSpPr>
          <p:cNvPr id="6" name="Group 5"/>
          <p:cNvGrpSpPr/>
          <p:nvPr/>
        </p:nvGrpSpPr>
        <p:grpSpPr>
          <a:xfrm>
            <a:off x="1524000" y="1807396"/>
            <a:ext cx="5410200" cy="5029200"/>
            <a:chOff x="1524000" y="1807396"/>
            <a:chExt cx="5410200" cy="5029200"/>
          </a:xfrm>
        </p:grpSpPr>
        <p:pic>
          <p:nvPicPr>
            <p:cNvPr id="4" name="Picture 4" descr="scan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07396"/>
              <a:ext cx="289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can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662" y="4474396"/>
              <a:ext cx="176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6819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SCARA Robot</a:t>
            </a:r>
          </a:p>
        </p:txBody>
      </p:sp>
      <p:sp>
        <p:nvSpPr>
          <p:cNvPr id="3" name="Content Placeholder 2"/>
          <p:cNvSpPr>
            <a:spLocks noGrp="1"/>
          </p:cNvSpPr>
          <p:nvPr>
            <p:ph idx="1"/>
          </p:nvPr>
        </p:nvSpPr>
        <p:spPr>
          <a:xfrm>
            <a:off x="457200" y="1066800"/>
            <a:ext cx="8534400" cy="5059363"/>
          </a:xfrm>
        </p:spPr>
        <p:txBody>
          <a:bodyPr/>
          <a:lstStyle/>
          <a:p>
            <a:r>
              <a:rPr lang="en-US" dirty="0" smtClean="0"/>
              <a:t>Selectively Compliant Articulated Robot Arm</a:t>
            </a:r>
            <a:endParaRPr lang="en-US" dirty="0"/>
          </a:p>
          <a:p>
            <a:endParaRPr lang="en-US" dirty="0"/>
          </a:p>
        </p:txBody>
      </p:sp>
      <p:pic>
        <p:nvPicPr>
          <p:cNvPr id="4" name="Picture 23" descr="scar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314" y="2818447"/>
            <a:ext cx="39624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4"/>
          <p:cNvGrpSpPr>
            <a:grpSpLocks/>
          </p:cNvGrpSpPr>
          <p:nvPr/>
        </p:nvGrpSpPr>
        <p:grpSpPr bwMode="auto">
          <a:xfrm>
            <a:off x="2743427" y="4190047"/>
            <a:ext cx="6338887" cy="1130300"/>
            <a:chOff x="2728686" y="3581400"/>
            <a:chExt cx="6339114" cy="1130300"/>
          </a:xfrm>
        </p:grpSpPr>
        <p:sp>
          <p:nvSpPr>
            <p:cNvPr id="6" name="Rectangle 7"/>
            <p:cNvSpPr>
              <a:spLocks noChangeArrowheads="1"/>
            </p:cNvSpPr>
            <p:nvPr/>
          </p:nvSpPr>
          <p:spPr bwMode="auto">
            <a:xfrm>
              <a:off x="4114800" y="4222750"/>
              <a:ext cx="495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2600"/>
                <a:t>Z Axis: Vertical motion</a:t>
              </a:r>
            </a:p>
          </p:txBody>
        </p:sp>
        <p:sp>
          <p:nvSpPr>
            <p:cNvPr id="7" name="Text Box 8"/>
            <p:cNvSpPr txBox="1">
              <a:spLocks noChangeArrowheads="1"/>
            </p:cNvSpPr>
            <p:nvPr/>
          </p:nvSpPr>
          <p:spPr bwMode="auto">
            <a:xfrm>
              <a:off x="2728686" y="3657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Z</a:t>
              </a:r>
            </a:p>
          </p:txBody>
        </p:sp>
        <p:sp>
          <p:nvSpPr>
            <p:cNvPr id="8" name="Line 9"/>
            <p:cNvSpPr>
              <a:spLocks noChangeShapeType="1"/>
            </p:cNvSpPr>
            <p:nvPr/>
          </p:nvSpPr>
          <p:spPr bwMode="auto">
            <a:xfrm flipH="1">
              <a:off x="3109686" y="3581400"/>
              <a:ext cx="0" cy="762000"/>
            </a:xfrm>
            <a:prstGeom prst="line">
              <a:avLst/>
            </a:prstGeom>
            <a:noFill/>
            <a:ln w="38100">
              <a:solidFill>
                <a:srgbClr val="F0EA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9" name="Group 26"/>
          <p:cNvGrpSpPr>
            <a:grpSpLocks/>
          </p:cNvGrpSpPr>
          <p:nvPr/>
        </p:nvGrpSpPr>
        <p:grpSpPr bwMode="auto">
          <a:xfrm>
            <a:off x="852714" y="1810385"/>
            <a:ext cx="8229600" cy="4637087"/>
            <a:chOff x="838200" y="1201056"/>
            <a:chExt cx="8229600" cy="4637769"/>
          </a:xfrm>
        </p:grpSpPr>
        <p:sp>
          <p:nvSpPr>
            <p:cNvPr id="10" name="Rectangle 16"/>
            <p:cNvSpPr>
              <a:spLocks noChangeArrowheads="1"/>
            </p:cNvSpPr>
            <p:nvPr/>
          </p:nvSpPr>
          <p:spPr bwMode="auto">
            <a:xfrm>
              <a:off x="4114800" y="4953000"/>
              <a:ext cx="4953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2600"/>
                <a:t>Y Axis: Rotation creates  	  	  longitudinal motion</a:t>
              </a:r>
            </a:p>
          </p:txBody>
        </p:sp>
        <p:sp>
          <p:nvSpPr>
            <p:cNvPr id="11" name="Arc 17"/>
            <p:cNvSpPr>
              <a:spLocks/>
            </p:cNvSpPr>
            <p:nvPr/>
          </p:nvSpPr>
          <p:spPr bwMode="auto">
            <a:xfrm>
              <a:off x="885825" y="1777998"/>
              <a:ext cx="838200" cy="152400"/>
            </a:xfrm>
            <a:custGeom>
              <a:avLst/>
              <a:gdLst>
                <a:gd name="T0" fmla="*/ 0 w 43200"/>
                <a:gd name="T1" fmla="*/ 0 h 41885"/>
                <a:gd name="T2" fmla="*/ 0 w 43200"/>
                <a:gd name="T3" fmla="*/ 0 h 41885"/>
                <a:gd name="T4" fmla="*/ 0 w 43200"/>
                <a:gd name="T5" fmla="*/ 0 h 41885"/>
                <a:gd name="T6" fmla="*/ 0 60000 65536"/>
                <a:gd name="T7" fmla="*/ 0 60000 65536"/>
                <a:gd name="T8" fmla="*/ 0 60000 65536"/>
                <a:gd name="T9" fmla="*/ 0 w 43200"/>
                <a:gd name="T10" fmla="*/ 0 h 41885"/>
                <a:gd name="T11" fmla="*/ 43200 w 43200"/>
                <a:gd name="T12" fmla="*/ 41885 h 41885"/>
              </a:gdLst>
              <a:ahLst/>
              <a:cxnLst>
                <a:cxn ang="T6">
                  <a:pos x="T0" y="T1"/>
                </a:cxn>
                <a:cxn ang="T7">
                  <a:pos x="T2" y="T3"/>
                </a:cxn>
                <a:cxn ang="T8">
                  <a:pos x="T4" y="T5"/>
                </a:cxn>
              </a:cxnLst>
              <a:rect l="T9" t="T10" r="T11" b="T12"/>
              <a:pathLst>
                <a:path w="43200" h="41885" fill="none" extrusionOk="0">
                  <a:moveTo>
                    <a:pt x="29021" y="0"/>
                  </a:moveTo>
                  <a:cubicBezTo>
                    <a:pt x="37537" y="3115"/>
                    <a:pt x="43200" y="11217"/>
                    <a:pt x="43200" y="20285"/>
                  </a:cubicBezTo>
                  <a:cubicBezTo>
                    <a:pt x="43200" y="32214"/>
                    <a:pt x="33529" y="41885"/>
                    <a:pt x="21600" y="41885"/>
                  </a:cubicBezTo>
                  <a:cubicBezTo>
                    <a:pt x="9670" y="41885"/>
                    <a:pt x="0" y="32214"/>
                    <a:pt x="0" y="20285"/>
                  </a:cubicBezTo>
                  <a:cubicBezTo>
                    <a:pt x="-1" y="11805"/>
                    <a:pt x="4961" y="4109"/>
                    <a:pt x="12686" y="610"/>
                  </a:cubicBezTo>
                </a:path>
                <a:path w="43200" h="41885" stroke="0" extrusionOk="0">
                  <a:moveTo>
                    <a:pt x="29021" y="0"/>
                  </a:moveTo>
                  <a:cubicBezTo>
                    <a:pt x="37537" y="3115"/>
                    <a:pt x="43200" y="11217"/>
                    <a:pt x="43200" y="20285"/>
                  </a:cubicBezTo>
                  <a:cubicBezTo>
                    <a:pt x="43200" y="32214"/>
                    <a:pt x="33529" y="41885"/>
                    <a:pt x="21600" y="41885"/>
                  </a:cubicBezTo>
                  <a:cubicBezTo>
                    <a:pt x="9670" y="41885"/>
                    <a:pt x="0" y="32214"/>
                    <a:pt x="0" y="20285"/>
                  </a:cubicBezTo>
                  <a:cubicBezTo>
                    <a:pt x="-1" y="11805"/>
                    <a:pt x="4961" y="4109"/>
                    <a:pt x="12686" y="610"/>
                  </a:cubicBezTo>
                  <a:lnTo>
                    <a:pt x="21600" y="20285"/>
                  </a:lnTo>
                  <a:lnTo>
                    <a:pt x="29021" y="0"/>
                  </a:lnTo>
                  <a:close/>
                </a:path>
              </a:pathLst>
            </a:custGeom>
            <a:noFill/>
            <a:ln w="38100">
              <a:solidFill>
                <a:srgbClr val="3333FF"/>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Line 18"/>
            <p:cNvSpPr>
              <a:spLocks noChangeShapeType="1"/>
            </p:cNvSpPr>
            <p:nvPr/>
          </p:nvSpPr>
          <p:spPr bwMode="auto">
            <a:xfrm>
              <a:off x="1295400" y="1429656"/>
              <a:ext cx="0" cy="762000"/>
            </a:xfrm>
            <a:prstGeom prst="line">
              <a:avLst/>
            </a:prstGeom>
            <a:noFill/>
            <a:ln w="38100">
              <a:solidFill>
                <a:srgbClr val="3333FF"/>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Arc 19"/>
            <p:cNvSpPr>
              <a:spLocks/>
            </p:cNvSpPr>
            <p:nvPr/>
          </p:nvSpPr>
          <p:spPr bwMode="auto">
            <a:xfrm>
              <a:off x="1767114" y="2340426"/>
              <a:ext cx="838200" cy="152400"/>
            </a:xfrm>
            <a:custGeom>
              <a:avLst/>
              <a:gdLst>
                <a:gd name="T0" fmla="*/ 0 w 43200"/>
                <a:gd name="T1" fmla="*/ 0 h 41885"/>
                <a:gd name="T2" fmla="*/ 0 w 43200"/>
                <a:gd name="T3" fmla="*/ 0 h 41885"/>
                <a:gd name="T4" fmla="*/ 0 w 43200"/>
                <a:gd name="T5" fmla="*/ 0 h 41885"/>
                <a:gd name="T6" fmla="*/ 0 60000 65536"/>
                <a:gd name="T7" fmla="*/ 0 60000 65536"/>
                <a:gd name="T8" fmla="*/ 0 60000 65536"/>
                <a:gd name="T9" fmla="*/ 0 w 43200"/>
                <a:gd name="T10" fmla="*/ 0 h 41885"/>
                <a:gd name="T11" fmla="*/ 43200 w 43200"/>
                <a:gd name="T12" fmla="*/ 41885 h 41885"/>
              </a:gdLst>
              <a:ahLst/>
              <a:cxnLst>
                <a:cxn ang="T6">
                  <a:pos x="T0" y="T1"/>
                </a:cxn>
                <a:cxn ang="T7">
                  <a:pos x="T2" y="T3"/>
                </a:cxn>
                <a:cxn ang="T8">
                  <a:pos x="T4" y="T5"/>
                </a:cxn>
              </a:cxnLst>
              <a:rect l="T9" t="T10" r="T11" b="T12"/>
              <a:pathLst>
                <a:path w="43200" h="41885" fill="none" extrusionOk="0">
                  <a:moveTo>
                    <a:pt x="29021" y="0"/>
                  </a:moveTo>
                  <a:cubicBezTo>
                    <a:pt x="37537" y="3115"/>
                    <a:pt x="43200" y="11217"/>
                    <a:pt x="43200" y="20285"/>
                  </a:cubicBezTo>
                  <a:cubicBezTo>
                    <a:pt x="43200" y="32214"/>
                    <a:pt x="33529" y="41885"/>
                    <a:pt x="21600" y="41885"/>
                  </a:cubicBezTo>
                  <a:cubicBezTo>
                    <a:pt x="9670" y="41885"/>
                    <a:pt x="0" y="32214"/>
                    <a:pt x="0" y="20285"/>
                  </a:cubicBezTo>
                  <a:cubicBezTo>
                    <a:pt x="-1" y="11805"/>
                    <a:pt x="4961" y="4109"/>
                    <a:pt x="12686" y="610"/>
                  </a:cubicBezTo>
                </a:path>
                <a:path w="43200" h="41885" stroke="0" extrusionOk="0">
                  <a:moveTo>
                    <a:pt x="29021" y="0"/>
                  </a:moveTo>
                  <a:cubicBezTo>
                    <a:pt x="37537" y="3115"/>
                    <a:pt x="43200" y="11217"/>
                    <a:pt x="43200" y="20285"/>
                  </a:cubicBezTo>
                  <a:cubicBezTo>
                    <a:pt x="43200" y="32214"/>
                    <a:pt x="33529" y="41885"/>
                    <a:pt x="21600" y="41885"/>
                  </a:cubicBezTo>
                  <a:cubicBezTo>
                    <a:pt x="9670" y="41885"/>
                    <a:pt x="0" y="32214"/>
                    <a:pt x="0" y="20285"/>
                  </a:cubicBezTo>
                  <a:cubicBezTo>
                    <a:pt x="-1" y="11805"/>
                    <a:pt x="4961" y="4109"/>
                    <a:pt x="12686" y="610"/>
                  </a:cubicBezTo>
                  <a:lnTo>
                    <a:pt x="21600" y="20285"/>
                  </a:lnTo>
                  <a:lnTo>
                    <a:pt x="29021" y="0"/>
                  </a:lnTo>
                  <a:close/>
                </a:path>
              </a:pathLst>
            </a:custGeom>
            <a:noFill/>
            <a:ln w="38100">
              <a:solidFill>
                <a:srgbClr val="3333FF"/>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Line 20"/>
            <p:cNvSpPr>
              <a:spLocks noChangeShapeType="1"/>
            </p:cNvSpPr>
            <p:nvPr/>
          </p:nvSpPr>
          <p:spPr bwMode="auto">
            <a:xfrm>
              <a:off x="2224314" y="1915884"/>
              <a:ext cx="0" cy="762000"/>
            </a:xfrm>
            <a:prstGeom prst="line">
              <a:avLst/>
            </a:prstGeom>
            <a:noFill/>
            <a:ln w="38100">
              <a:solidFill>
                <a:srgbClr val="3333FF"/>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21"/>
            <p:cNvSpPr txBox="1">
              <a:spLocks noChangeArrowheads="1"/>
            </p:cNvSpPr>
            <p:nvPr/>
          </p:nvSpPr>
          <p:spPr bwMode="auto">
            <a:xfrm>
              <a:off x="838200" y="120105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t>
              </a:r>
            </a:p>
          </p:txBody>
        </p:sp>
        <p:sp>
          <p:nvSpPr>
            <p:cNvPr id="16" name="Text Box 22"/>
            <p:cNvSpPr txBox="1">
              <a:spLocks noChangeArrowheads="1"/>
            </p:cNvSpPr>
            <p:nvPr/>
          </p:nvSpPr>
          <p:spPr bwMode="auto">
            <a:xfrm>
              <a:off x="2300514" y="1687284"/>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t>
              </a:r>
            </a:p>
          </p:txBody>
        </p:sp>
      </p:grpSp>
    </p:spTree>
    <p:extLst>
      <p:ext uri="{BB962C8B-B14F-4D97-AF65-F5344CB8AC3E}">
        <p14:creationId xmlns:p14="http://schemas.microsoft.com/office/powerpoint/2010/main" val="2428284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SCARA </a:t>
            </a:r>
            <a:r>
              <a:rPr lang="en-US" dirty="0" smtClean="0"/>
              <a:t>Robot</a:t>
            </a:r>
            <a:endParaRPr lang="en-US" dirty="0"/>
          </a:p>
        </p:txBody>
      </p:sp>
      <p:sp>
        <p:nvSpPr>
          <p:cNvPr id="3" name="Content Placeholder 2"/>
          <p:cNvSpPr>
            <a:spLocks noGrp="1"/>
          </p:cNvSpPr>
          <p:nvPr>
            <p:ph idx="1"/>
          </p:nvPr>
        </p:nvSpPr>
        <p:spPr/>
        <p:txBody>
          <a:bodyPr/>
          <a:lstStyle/>
          <a:p>
            <a:r>
              <a:rPr lang="en-US" dirty="0" smtClean="0"/>
              <a:t>Movement of a wrist joints is commonly referred to as roll</a:t>
            </a:r>
            <a:r>
              <a:rPr lang="en-US" dirty="0"/>
              <a:t>, pitch, and </a:t>
            </a:r>
            <a:r>
              <a:rPr lang="en-US" dirty="0" smtClean="0"/>
              <a:t>yaw</a:t>
            </a:r>
          </a:p>
          <a:p>
            <a:r>
              <a:rPr lang="en-US" dirty="0" smtClean="0"/>
              <a:t>The </a:t>
            </a:r>
            <a:r>
              <a:rPr lang="en-US" dirty="0"/>
              <a:t>arm and the wrist give the robot the required six degrees of freedom </a:t>
            </a:r>
            <a:r>
              <a:rPr lang="en-US" dirty="0" smtClean="0"/>
              <a:t>to position a tool at many orientations</a:t>
            </a:r>
            <a:endParaRPr lang="en-US" dirty="0"/>
          </a:p>
        </p:txBody>
      </p:sp>
      <p:grpSp>
        <p:nvGrpSpPr>
          <p:cNvPr id="4" name="Group 5"/>
          <p:cNvGrpSpPr>
            <a:grpSpLocks noChangeAspect="1"/>
          </p:cNvGrpSpPr>
          <p:nvPr/>
        </p:nvGrpSpPr>
        <p:grpSpPr bwMode="auto">
          <a:xfrm>
            <a:off x="4804643" y="3686261"/>
            <a:ext cx="3853582" cy="3007673"/>
            <a:chOff x="5760" y="1200"/>
            <a:chExt cx="3198" cy="2496"/>
          </a:xfrm>
        </p:grpSpPr>
        <p:pic>
          <p:nvPicPr>
            <p:cNvPr id="5" name="Picture 6" descr="W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 y="1632"/>
              <a:ext cx="2688" cy="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6000" y="3120"/>
              <a:ext cx="1085"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t>Pitch</a:t>
              </a:r>
            </a:p>
          </p:txBody>
        </p:sp>
        <p:sp>
          <p:nvSpPr>
            <p:cNvPr id="7" name="Arc 8"/>
            <p:cNvSpPr>
              <a:spLocks/>
            </p:cNvSpPr>
            <p:nvPr/>
          </p:nvSpPr>
          <p:spPr bwMode="auto">
            <a:xfrm>
              <a:off x="7602" y="1986"/>
              <a:ext cx="912" cy="366"/>
            </a:xfrm>
            <a:custGeom>
              <a:avLst/>
              <a:gdLst>
                <a:gd name="T0" fmla="*/ 0 w 43200"/>
                <a:gd name="T1" fmla="*/ 0 h 40056"/>
                <a:gd name="T2" fmla="*/ 0 w 43200"/>
                <a:gd name="T3" fmla="*/ 0 h 40056"/>
                <a:gd name="T4" fmla="*/ 0 w 43200"/>
                <a:gd name="T5" fmla="*/ 0 h 40056"/>
                <a:gd name="T6" fmla="*/ 0 60000 65536"/>
                <a:gd name="T7" fmla="*/ 0 60000 65536"/>
                <a:gd name="T8" fmla="*/ 0 60000 65536"/>
                <a:gd name="T9" fmla="*/ 0 w 43200"/>
                <a:gd name="T10" fmla="*/ 0 h 40056"/>
                <a:gd name="T11" fmla="*/ 43200 w 43200"/>
                <a:gd name="T12" fmla="*/ 40056 h 40056"/>
              </a:gdLst>
              <a:ahLst/>
              <a:cxnLst>
                <a:cxn ang="T6">
                  <a:pos x="T0" y="T1"/>
                </a:cxn>
                <a:cxn ang="T7">
                  <a:pos x="T2" y="T3"/>
                </a:cxn>
                <a:cxn ang="T8">
                  <a:pos x="T4" y="T5"/>
                </a:cxn>
              </a:cxnLst>
              <a:rect l="T9" t="T10" r="T11" b="T12"/>
              <a:pathLst>
                <a:path w="43200" h="40056" fill="none" extrusionOk="0">
                  <a:moveTo>
                    <a:pt x="32822" y="0"/>
                  </a:moveTo>
                  <a:cubicBezTo>
                    <a:pt x="39266" y="3918"/>
                    <a:pt x="43200" y="10914"/>
                    <a:pt x="43200" y="18456"/>
                  </a:cubicBezTo>
                  <a:cubicBezTo>
                    <a:pt x="43200" y="30385"/>
                    <a:pt x="33529" y="40056"/>
                    <a:pt x="21600" y="40056"/>
                  </a:cubicBezTo>
                  <a:cubicBezTo>
                    <a:pt x="9670" y="40056"/>
                    <a:pt x="0" y="30385"/>
                    <a:pt x="0" y="18456"/>
                  </a:cubicBezTo>
                  <a:cubicBezTo>
                    <a:pt x="-1" y="12046"/>
                    <a:pt x="2846" y="5968"/>
                    <a:pt x="7768" y="1864"/>
                  </a:cubicBezTo>
                </a:path>
                <a:path w="43200" h="40056" stroke="0" extrusionOk="0">
                  <a:moveTo>
                    <a:pt x="32822" y="0"/>
                  </a:moveTo>
                  <a:cubicBezTo>
                    <a:pt x="39266" y="3918"/>
                    <a:pt x="43200" y="10914"/>
                    <a:pt x="43200" y="18456"/>
                  </a:cubicBezTo>
                  <a:cubicBezTo>
                    <a:pt x="43200" y="30385"/>
                    <a:pt x="33529" y="40056"/>
                    <a:pt x="21600" y="40056"/>
                  </a:cubicBezTo>
                  <a:cubicBezTo>
                    <a:pt x="9670" y="40056"/>
                    <a:pt x="0" y="30385"/>
                    <a:pt x="0" y="18456"/>
                  </a:cubicBezTo>
                  <a:cubicBezTo>
                    <a:pt x="-1" y="12046"/>
                    <a:pt x="2846" y="5968"/>
                    <a:pt x="7768" y="1864"/>
                  </a:cubicBezTo>
                  <a:lnTo>
                    <a:pt x="21600" y="18456"/>
                  </a:lnTo>
                  <a:lnTo>
                    <a:pt x="32822" y="0"/>
                  </a:lnTo>
                  <a:close/>
                </a:path>
              </a:pathLst>
            </a:custGeom>
            <a:noFill/>
            <a:ln w="38100">
              <a:solidFill>
                <a:srgbClr val="3333FF"/>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Line 9"/>
            <p:cNvSpPr>
              <a:spLocks noChangeShapeType="1"/>
            </p:cNvSpPr>
            <p:nvPr/>
          </p:nvSpPr>
          <p:spPr bwMode="auto">
            <a:xfrm flipV="1">
              <a:off x="5760" y="2640"/>
              <a:ext cx="576" cy="240"/>
            </a:xfrm>
            <a:prstGeom prst="line">
              <a:avLst/>
            </a:prstGeom>
            <a:noFill/>
            <a:ln w="38100">
              <a:solidFill>
                <a:srgbClr val="F0EA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rc 10"/>
            <p:cNvSpPr>
              <a:spLocks/>
            </p:cNvSpPr>
            <p:nvPr/>
          </p:nvSpPr>
          <p:spPr bwMode="auto">
            <a:xfrm rot="-6421490">
              <a:off x="5926" y="2328"/>
              <a:ext cx="959" cy="528"/>
            </a:xfrm>
            <a:custGeom>
              <a:avLst/>
              <a:gdLst>
                <a:gd name="T0" fmla="*/ 0 w 43200"/>
                <a:gd name="T1" fmla="*/ 0 h 40056"/>
                <a:gd name="T2" fmla="*/ 0 w 43200"/>
                <a:gd name="T3" fmla="*/ 0 h 40056"/>
                <a:gd name="T4" fmla="*/ 0 w 43200"/>
                <a:gd name="T5" fmla="*/ 0 h 40056"/>
                <a:gd name="T6" fmla="*/ 0 60000 65536"/>
                <a:gd name="T7" fmla="*/ 0 60000 65536"/>
                <a:gd name="T8" fmla="*/ 0 60000 65536"/>
                <a:gd name="T9" fmla="*/ 0 w 43200"/>
                <a:gd name="T10" fmla="*/ 0 h 40056"/>
                <a:gd name="T11" fmla="*/ 43200 w 43200"/>
                <a:gd name="T12" fmla="*/ 40056 h 40056"/>
              </a:gdLst>
              <a:ahLst/>
              <a:cxnLst>
                <a:cxn ang="T6">
                  <a:pos x="T0" y="T1"/>
                </a:cxn>
                <a:cxn ang="T7">
                  <a:pos x="T2" y="T3"/>
                </a:cxn>
                <a:cxn ang="T8">
                  <a:pos x="T4" y="T5"/>
                </a:cxn>
              </a:cxnLst>
              <a:rect l="T9" t="T10" r="T11" b="T12"/>
              <a:pathLst>
                <a:path w="43200" h="40056" fill="none" extrusionOk="0">
                  <a:moveTo>
                    <a:pt x="32822" y="0"/>
                  </a:moveTo>
                  <a:cubicBezTo>
                    <a:pt x="39266" y="3918"/>
                    <a:pt x="43200" y="10914"/>
                    <a:pt x="43200" y="18456"/>
                  </a:cubicBezTo>
                  <a:cubicBezTo>
                    <a:pt x="43200" y="30385"/>
                    <a:pt x="33529" y="40056"/>
                    <a:pt x="21600" y="40056"/>
                  </a:cubicBezTo>
                  <a:cubicBezTo>
                    <a:pt x="9670" y="40056"/>
                    <a:pt x="0" y="30385"/>
                    <a:pt x="0" y="18456"/>
                  </a:cubicBezTo>
                  <a:cubicBezTo>
                    <a:pt x="-1" y="12046"/>
                    <a:pt x="2846" y="5968"/>
                    <a:pt x="7768" y="1864"/>
                  </a:cubicBezTo>
                </a:path>
                <a:path w="43200" h="40056" stroke="0" extrusionOk="0">
                  <a:moveTo>
                    <a:pt x="32822" y="0"/>
                  </a:moveTo>
                  <a:cubicBezTo>
                    <a:pt x="39266" y="3918"/>
                    <a:pt x="43200" y="10914"/>
                    <a:pt x="43200" y="18456"/>
                  </a:cubicBezTo>
                  <a:cubicBezTo>
                    <a:pt x="43200" y="30385"/>
                    <a:pt x="33529" y="40056"/>
                    <a:pt x="21600" y="40056"/>
                  </a:cubicBezTo>
                  <a:cubicBezTo>
                    <a:pt x="9670" y="40056"/>
                    <a:pt x="0" y="30385"/>
                    <a:pt x="0" y="18456"/>
                  </a:cubicBezTo>
                  <a:cubicBezTo>
                    <a:pt x="-1" y="12046"/>
                    <a:pt x="2846" y="5968"/>
                    <a:pt x="7768" y="1864"/>
                  </a:cubicBezTo>
                  <a:lnTo>
                    <a:pt x="21600" y="18456"/>
                  </a:lnTo>
                  <a:lnTo>
                    <a:pt x="32822" y="0"/>
                  </a:lnTo>
                  <a:close/>
                </a:path>
              </a:pathLst>
            </a:custGeom>
            <a:noFill/>
            <a:ln w="38100">
              <a:solidFill>
                <a:srgbClr val="F0EA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1"/>
            <p:cNvSpPr>
              <a:spLocks/>
            </p:cNvSpPr>
            <p:nvPr/>
          </p:nvSpPr>
          <p:spPr bwMode="auto">
            <a:xfrm rot="-6421490">
              <a:off x="7775" y="2647"/>
              <a:ext cx="731" cy="822"/>
            </a:xfrm>
            <a:custGeom>
              <a:avLst/>
              <a:gdLst>
                <a:gd name="T0" fmla="*/ 0 w 43200"/>
                <a:gd name="T1" fmla="*/ 0 h 40056"/>
                <a:gd name="T2" fmla="*/ 0 w 43200"/>
                <a:gd name="T3" fmla="*/ 0 h 40056"/>
                <a:gd name="T4" fmla="*/ 0 w 43200"/>
                <a:gd name="T5" fmla="*/ 0 h 40056"/>
                <a:gd name="T6" fmla="*/ 0 60000 65536"/>
                <a:gd name="T7" fmla="*/ 0 60000 65536"/>
                <a:gd name="T8" fmla="*/ 0 60000 65536"/>
                <a:gd name="T9" fmla="*/ 0 w 43200"/>
                <a:gd name="T10" fmla="*/ 0 h 40056"/>
                <a:gd name="T11" fmla="*/ 43200 w 43200"/>
                <a:gd name="T12" fmla="*/ 40056 h 40056"/>
              </a:gdLst>
              <a:ahLst/>
              <a:cxnLst>
                <a:cxn ang="T6">
                  <a:pos x="T0" y="T1"/>
                </a:cxn>
                <a:cxn ang="T7">
                  <a:pos x="T2" y="T3"/>
                </a:cxn>
                <a:cxn ang="T8">
                  <a:pos x="T4" y="T5"/>
                </a:cxn>
              </a:cxnLst>
              <a:rect l="T9" t="T10" r="T11" b="T12"/>
              <a:pathLst>
                <a:path w="43200" h="40056" fill="none" extrusionOk="0">
                  <a:moveTo>
                    <a:pt x="32822" y="0"/>
                  </a:moveTo>
                  <a:cubicBezTo>
                    <a:pt x="39266" y="3918"/>
                    <a:pt x="43200" y="10914"/>
                    <a:pt x="43200" y="18456"/>
                  </a:cubicBezTo>
                  <a:cubicBezTo>
                    <a:pt x="43200" y="30385"/>
                    <a:pt x="33529" y="40056"/>
                    <a:pt x="21600" y="40056"/>
                  </a:cubicBezTo>
                  <a:cubicBezTo>
                    <a:pt x="9670" y="40056"/>
                    <a:pt x="0" y="30385"/>
                    <a:pt x="0" y="18456"/>
                  </a:cubicBezTo>
                  <a:cubicBezTo>
                    <a:pt x="-1" y="12046"/>
                    <a:pt x="2846" y="5968"/>
                    <a:pt x="7768" y="1864"/>
                  </a:cubicBezTo>
                </a:path>
                <a:path w="43200" h="40056" stroke="0" extrusionOk="0">
                  <a:moveTo>
                    <a:pt x="32822" y="0"/>
                  </a:moveTo>
                  <a:cubicBezTo>
                    <a:pt x="39266" y="3918"/>
                    <a:pt x="43200" y="10914"/>
                    <a:pt x="43200" y="18456"/>
                  </a:cubicBezTo>
                  <a:cubicBezTo>
                    <a:pt x="43200" y="30385"/>
                    <a:pt x="33529" y="40056"/>
                    <a:pt x="21600" y="40056"/>
                  </a:cubicBezTo>
                  <a:cubicBezTo>
                    <a:pt x="9670" y="40056"/>
                    <a:pt x="0" y="30385"/>
                    <a:pt x="0" y="18456"/>
                  </a:cubicBezTo>
                  <a:cubicBezTo>
                    <a:pt x="-1" y="12046"/>
                    <a:pt x="2846" y="5968"/>
                    <a:pt x="7768" y="1864"/>
                  </a:cubicBezTo>
                  <a:lnTo>
                    <a:pt x="21600" y="18456"/>
                  </a:lnTo>
                  <a:lnTo>
                    <a:pt x="32822" y="0"/>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Line 12"/>
            <p:cNvSpPr>
              <a:spLocks noChangeShapeType="1"/>
            </p:cNvSpPr>
            <p:nvPr/>
          </p:nvSpPr>
          <p:spPr bwMode="auto">
            <a:xfrm flipH="1" flipV="1">
              <a:off x="8112" y="3072"/>
              <a:ext cx="96" cy="576"/>
            </a:xfrm>
            <a:prstGeom prst="line">
              <a:avLst/>
            </a:prstGeom>
            <a:noFill/>
            <a:ln w="38100">
              <a:solidFill>
                <a:srgbClr val="CC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3"/>
            <p:cNvSpPr>
              <a:spLocks noChangeShapeType="1"/>
            </p:cNvSpPr>
            <p:nvPr/>
          </p:nvSpPr>
          <p:spPr bwMode="auto">
            <a:xfrm flipH="1" flipV="1">
              <a:off x="8034" y="1488"/>
              <a:ext cx="0" cy="672"/>
            </a:xfrm>
            <a:prstGeom prst="line">
              <a:avLst/>
            </a:prstGeom>
            <a:noFill/>
            <a:ln w="38100">
              <a:solidFill>
                <a:srgbClr val="3333FF"/>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14"/>
            <p:cNvSpPr txBox="1">
              <a:spLocks noChangeArrowheads="1"/>
            </p:cNvSpPr>
            <p:nvPr/>
          </p:nvSpPr>
          <p:spPr bwMode="auto">
            <a:xfrm>
              <a:off x="8064" y="1584"/>
              <a:ext cx="6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Yaw</a:t>
              </a:r>
            </a:p>
          </p:txBody>
        </p:sp>
        <p:sp>
          <p:nvSpPr>
            <p:cNvPr id="14" name="Text Box 15"/>
            <p:cNvSpPr txBox="1">
              <a:spLocks noChangeArrowheads="1"/>
            </p:cNvSpPr>
            <p:nvPr/>
          </p:nvSpPr>
          <p:spPr bwMode="auto">
            <a:xfrm>
              <a:off x="8304" y="3408"/>
              <a:ext cx="6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Roll</a:t>
              </a:r>
            </a:p>
          </p:txBody>
        </p:sp>
        <p:sp>
          <p:nvSpPr>
            <p:cNvPr id="15" name="Text Box 16"/>
            <p:cNvSpPr txBox="1">
              <a:spLocks noChangeArrowheads="1"/>
            </p:cNvSpPr>
            <p:nvPr/>
          </p:nvSpPr>
          <p:spPr bwMode="auto">
            <a:xfrm>
              <a:off x="5760" y="1200"/>
              <a:ext cx="2352"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t>Spherical Wrist</a:t>
              </a:r>
            </a:p>
          </p:txBody>
        </p:sp>
      </p:grpSp>
    </p:spTree>
    <p:extLst>
      <p:ext uri="{BB962C8B-B14F-4D97-AF65-F5344CB8AC3E}">
        <p14:creationId xmlns:p14="http://schemas.microsoft.com/office/powerpoint/2010/main" val="3214042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a:hlinkClick r:id="rId2" action="ppaction://hlinksldjump"/>
              </a:rPr>
              <a:t>Robotics Subsystems</a:t>
            </a:r>
            <a:endParaRPr lang="en-US" dirty="0"/>
          </a:p>
          <a:p>
            <a:r>
              <a:rPr lang="en-US" dirty="0">
                <a:hlinkClick r:id="rId3" action="ppaction://hlinksldjump"/>
              </a:rPr>
              <a:t>Kinematics</a:t>
            </a:r>
            <a:endParaRPr lang="en-US" dirty="0"/>
          </a:p>
          <a:p>
            <a:pPr lvl="1"/>
            <a:r>
              <a:rPr lang="en-US" dirty="0">
                <a:hlinkClick r:id="rId4" action="ppaction://hlinksldjump"/>
              </a:rPr>
              <a:t>Cartesian Coordinate </a:t>
            </a:r>
            <a:r>
              <a:rPr lang="en-US" dirty="0" smtClean="0">
                <a:hlinkClick r:id="rId4" action="ppaction://hlinksldjump"/>
              </a:rPr>
              <a:t>Robot</a:t>
            </a:r>
            <a:endParaRPr lang="en-US" dirty="0"/>
          </a:p>
          <a:p>
            <a:pPr lvl="1"/>
            <a:r>
              <a:rPr lang="en-US" dirty="0">
                <a:hlinkClick r:id="rId5" action="ppaction://hlinksldjump"/>
              </a:rPr>
              <a:t>Cylindrical </a:t>
            </a:r>
            <a:r>
              <a:rPr lang="en-US" dirty="0" smtClean="0">
                <a:hlinkClick r:id="rId5" action="ppaction://hlinksldjump"/>
              </a:rPr>
              <a:t>Coordinate </a:t>
            </a:r>
            <a:r>
              <a:rPr lang="en-US" dirty="0">
                <a:hlinkClick r:id="rId5" action="ppaction://hlinksldjump"/>
              </a:rPr>
              <a:t>Robot</a:t>
            </a:r>
            <a:endParaRPr lang="en-US" dirty="0"/>
          </a:p>
          <a:p>
            <a:pPr lvl="1"/>
            <a:r>
              <a:rPr lang="en-US" dirty="0" smtClean="0">
                <a:hlinkClick r:id="rId6" action="ppaction://hlinksldjump"/>
              </a:rPr>
              <a:t>Polar </a:t>
            </a:r>
            <a:r>
              <a:rPr lang="en-US" dirty="0">
                <a:hlinkClick r:id="rId6" action="ppaction://hlinksldjump"/>
              </a:rPr>
              <a:t>Coordinate </a:t>
            </a:r>
            <a:r>
              <a:rPr lang="en-US" dirty="0" smtClean="0">
                <a:hlinkClick r:id="rId6" action="ppaction://hlinksldjump"/>
              </a:rPr>
              <a:t>Robot</a:t>
            </a:r>
            <a:endParaRPr lang="en-US" dirty="0"/>
          </a:p>
          <a:p>
            <a:pPr lvl="1"/>
            <a:r>
              <a:rPr lang="en-US" dirty="0">
                <a:hlinkClick r:id="rId7" action="ppaction://hlinksldjump"/>
              </a:rPr>
              <a:t>Jointed Arm </a:t>
            </a:r>
            <a:r>
              <a:rPr lang="en-US" dirty="0" smtClean="0">
                <a:hlinkClick r:id="rId7" action="ppaction://hlinksldjump"/>
              </a:rPr>
              <a:t>Robot</a:t>
            </a:r>
            <a:endParaRPr lang="en-US" dirty="0"/>
          </a:p>
          <a:p>
            <a:pPr lvl="1"/>
            <a:r>
              <a:rPr lang="en-US" dirty="0">
                <a:hlinkClick r:id="rId8" action="ppaction://hlinksldjump"/>
              </a:rPr>
              <a:t>SCARA </a:t>
            </a:r>
            <a:r>
              <a:rPr lang="en-US" dirty="0" smtClean="0">
                <a:hlinkClick r:id="rId8" action="ppaction://hlinksldjump"/>
              </a:rPr>
              <a:t>Robot</a:t>
            </a:r>
            <a:endParaRPr lang="en-US" dirty="0"/>
          </a:p>
        </p:txBody>
      </p:sp>
      <p:sp>
        <p:nvSpPr>
          <p:cNvPr id="5" name="Content Placeholder 4"/>
          <p:cNvSpPr>
            <a:spLocks noGrp="1"/>
          </p:cNvSpPr>
          <p:nvPr>
            <p:ph sz="half" idx="2"/>
          </p:nvPr>
        </p:nvSpPr>
        <p:spPr/>
        <p:txBody>
          <a:bodyPr/>
          <a:lstStyle/>
          <a:p>
            <a:r>
              <a:rPr lang="en-US" dirty="0" smtClean="0">
                <a:hlinkClick r:id="rId9" action="ppaction://hlinksldjump"/>
              </a:rPr>
              <a:t>Robotic Control Systems</a:t>
            </a:r>
            <a:endParaRPr lang="en-US" dirty="0"/>
          </a:p>
          <a:p>
            <a:pPr lvl="1"/>
            <a:r>
              <a:rPr lang="en-US" dirty="0">
                <a:hlinkClick r:id="rId10" action="ppaction://hlinksldjump"/>
              </a:rPr>
              <a:t>Point-to-Point</a:t>
            </a:r>
            <a:endParaRPr lang="en-US" dirty="0"/>
          </a:p>
          <a:p>
            <a:pPr lvl="1"/>
            <a:r>
              <a:rPr lang="en-US" dirty="0">
                <a:hlinkClick r:id="rId11" action="ppaction://hlinksldjump"/>
              </a:rPr>
              <a:t>Continuous Path</a:t>
            </a:r>
            <a:endParaRPr lang="en-US" dirty="0"/>
          </a:p>
          <a:p>
            <a:r>
              <a:rPr lang="en-US" dirty="0">
                <a:hlinkClick r:id="rId12" action="ppaction://hlinksldjump"/>
              </a:rPr>
              <a:t>Drive Systems</a:t>
            </a:r>
            <a:endParaRPr lang="en-US" dirty="0"/>
          </a:p>
          <a:p>
            <a:r>
              <a:rPr lang="en-US" dirty="0">
                <a:hlinkClick r:id="rId13" action="ppaction://hlinksldjump"/>
              </a:rPr>
              <a:t>Sensors</a:t>
            </a:r>
            <a:endParaRPr lang="en-US" dirty="0"/>
          </a:p>
          <a:p>
            <a:r>
              <a:rPr lang="en-US" dirty="0">
                <a:hlinkClick r:id="rId14" action="ppaction://hlinksldjump"/>
              </a:rPr>
              <a:t>Lead Screw</a:t>
            </a:r>
            <a:endParaRPr lang="en-US" dirty="0"/>
          </a:p>
          <a:p>
            <a:r>
              <a:rPr lang="en-US" dirty="0">
                <a:hlinkClick r:id="rId15" action="ppaction://hlinksldjump"/>
              </a:rPr>
              <a:t>Accuracy Vs. </a:t>
            </a:r>
            <a:r>
              <a:rPr lang="en-US" dirty="0" smtClean="0">
                <a:hlinkClick r:id="rId15" action="ppaction://hlinksldjump"/>
              </a:rPr>
              <a:t>Repeatability</a:t>
            </a:r>
            <a:endParaRPr lang="en-US" dirty="0"/>
          </a:p>
        </p:txBody>
      </p:sp>
      <p:sp>
        <p:nvSpPr>
          <p:cNvPr id="2" name="Title 1"/>
          <p:cNvSpPr>
            <a:spLocks noGrp="1"/>
          </p:cNvSpPr>
          <p:nvPr>
            <p:ph type="title"/>
          </p:nvPr>
        </p:nvSpPr>
        <p:spPr/>
        <p:txBody>
          <a:bodyPr/>
          <a:lstStyle/>
          <a:p>
            <a:r>
              <a:rPr lang="en-US" dirty="0"/>
              <a:t>Table of </a:t>
            </a:r>
            <a:r>
              <a:rPr lang="en-US" dirty="0" smtClean="0"/>
              <a:t>Content</a:t>
            </a:r>
            <a:endParaRPr lang="en-US" dirty="0"/>
          </a:p>
        </p:txBody>
      </p:sp>
    </p:spTree>
    <p:extLst>
      <p:ext uri="{BB962C8B-B14F-4D97-AF65-F5344CB8AC3E}">
        <p14:creationId xmlns:p14="http://schemas.microsoft.com/office/powerpoint/2010/main" val="1088836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SCARA Robot</a:t>
            </a:r>
          </a:p>
        </p:txBody>
      </p:sp>
      <p:sp>
        <p:nvSpPr>
          <p:cNvPr id="3" name="Content Placeholder 2"/>
          <p:cNvSpPr>
            <a:spLocks noGrp="1"/>
          </p:cNvSpPr>
          <p:nvPr>
            <p:ph idx="1"/>
          </p:nvPr>
        </p:nvSpPr>
        <p:spPr/>
        <p:txBody>
          <a:bodyPr/>
          <a:lstStyle/>
          <a:p>
            <a:r>
              <a:rPr lang="en-US" dirty="0"/>
              <a:t>Kidney s</a:t>
            </a:r>
            <a:r>
              <a:rPr lang="en-US" dirty="0" smtClean="0"/>
              <a:t>haped work envelope</a:t>
            </a:r>
            <a:endParaRPr lang="en-US" dirty="0"/>
          </a:p>
        </p:txBody>
      </p:sp>
      <p:pic>
        <p:nvPicPr>
          <p:cNvPr id="4" name="Picture 24" descr="Scara with Envelo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56388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022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SCARA Robot</a:t>
            </a:r>
          </a:p>
        </p:txBody>
      </p:sp>
      <p:sp>
        <p:nvSpPr>
          <p:cNvPr id="3" name="Content Placeholder 2"/>
          <p:cNvSpPr>
            <a:spLocks noGrp="1"/>
          </p:cNvSpPr>
          <p:nvPr>
            <p:ph idx="1"/>
          </p:nvPr>
        </p:nvSpPr>
        <p:spPr/>
        <p:txBody>
          <a:bodyPr/>
          <a:lstStyle/>
          <a:p>
            <a:r>
              <a:rPr lang="en-US" dirty="0"/>
              <a:t>Typical applications</a:t>
            </a:r>
          </a:p>
          <a:p>
            <a:pPr lvl="1"/>
            <a:r>
              <a:rPr lang="en-US" dirty="0"/>
              <a:t>Pick and place</a:t>
            </a:r>
          </a:p>
          <a:p>
            <a:pPr lvl="1"/>
            <a:r>
              <a:rPr lang="en-US" dirty="0"/>
              <a:t>Application of sealant</a:t>
            </a:r>
          </a:p>
          <a:p>
            <a:pPr lvl="1"/>
            <a:r>
              <a:rPr lang="en-US" dirty="0"/>
              <a:t>Most assembly operations</a:t>
            </a:r>
          </a:p>
          <a:p>
            <a:pPr lvl="1"/>
            <a:r>
              <a:rPr lang="en-US" dirty="0"/>
              <a:t>Handling at machine </a:t>
            </a:r>
            <a:r>
              <a:rPr lang="en-US" dirty="0" smtClean="0"/>
              <a:t>tools</a:t>
            </a:r>
            <a:endParaRPr lang="en-US" dirty="0"/>
          </a:p>
        </p:txBody>
      </p:sp>
      <p:grpSp>
        <p:nvGrpSpPr>
          <p:cNvPr id="16" name="Group 15"/>
          <p:cNvGrpSpPr/>
          <p:nvPr/>
        </p:nvGrpSpPr>
        <p:grpSpPr>
          <a:xfrm>
            <a:off x="5426075" y="2362200"/>
            <a:ext cx="3473450" cy="4343400"/>
            <a:chOff x="5334000" y="2019300"/>
            <a:chExt cx="3473450" cy="4343400"/>
          </a:xfrm>
        </p:grpSpPr>
        <p:sp>
          <p:nvSpPr>
            <p:cNvPr id="6" name="Text Box 4"/>
            <p:cNvSpPr txBox="1">
              <a:spLocks noChangeArrowheads="1"/>
            </p:cNvSpPr>
            <p:nvPr/>
          </p:nvSpPr>
          <p:spPr bwMode="auto">
            <a:xfrm>
              <a:off x="7239000" y="46101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Y</a:t>
              </a:r>
            </a:p>
          </p:txBody>
        </p:sp>
        <p:pic>
          <p:nvPicPr>
            <p:cNvPr id="7" name="Picture 11" descr="Sca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019300"/>
              <a:ext cx="34734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c 13"/>
            <p:cNvSpPr>
              <a:spLocks/>
            </p:cNvSpPr>
            <p:nvPr/>
          </p:nvSpPr>
          <p:spPr bwMode="auto">
            <a:xfrm>
              <a:off x="6019800" y="3543300"/>
              <a:ext cx="838200" cy="152400"/>
            </a:xfrm>
            <a:custGeom>
              <a:avLst/>
              <a:gdLst>
                <a:gd name="T0" fmla="*/ 2147483647 w 43200"/>
                <a:gd name="T1" fmla="*/ 0 h 41885"/>
                <a:gd name="T2" fmla="*/ 2147483647 w 43200"/>
                <a:gd name="T3" fmla="*/ 2147483647 h 41885"/>
                <a:gd name="T4" fmla="*/ 2147483647 w 43200"/>
                <a:gd name="T5" fmla="*/ 2147483647 h 41885"/>
                <a:gd name="T6" fmla="*/ 0 60000 65536"/>
                <a:gd name="T7" fmla="*/ 0 60000 65536"/>
                <a:gd name="T8" fmla="*/ 0 60000 65536"/>
                <a:gd name="T9" fmla="*/ 0 w 43200"/>
                <a:gd name="T10" fmla="*/ 0 h 41885"/>
                <a:gd name="T11" fmla="*/ 43200 w 43200"/>
                <a:gd name="T12" fmla="*/ 41885 h 41885"/>
              </a:gdLst>
              <a:ahLst/>
              <a:cxnLst>
                <a:cxn ang="T6">
                  <a:pos x="T0" y="T1"/>
                </a:cxn>
                <a:cxn ang="T7">
                  <a:pos x="T2" y="T3"/>
                </a:cxn>
                <a:cxn ang="T8">
                  <a:pos x="T4" y="T5"/>
                </a:cxn>
              </a:cxnLst>
              <a:rect l="T9" t="T10" r="T11" b="T12"/>
              <a:pathLst>
                <a:path w="43200" h="41885" fill="none" extrusionOk="0">
                  <a:moveTo>
                    <a:pt x="29021" y="0"/>
                  </a:moveTo>
                  <a:cubicBezTo>
                    <a:pt x="37537" y="3115"/>
                    <a:pt x="43200" y="11217"/>
                    <a:pt x="43200" y="20285"/>
                  </a:cubicBezTo>
                  <a:cubicBezTo>
                    <a:pt x="43200" y="32214"/>
                    <a:pt x="33529" y="41885"/>
                    <a:pt x="21600" y="41885"/>
                  </a:cubicBezTo>
                  <a:cubicBezTo>
                    <a:pt x="9670" y="41885"/>
                    <a:pt x="0" y="32214"/>
                    <a:pt x="0" y="20285"/>
                  </a:cubicBezTo>
                  <a:cubicBezTo>
                    <a:pt x="-1" y="11805"/>
                    <a:pt x="4961" y="4109"/>
                    <a:pt x="12686" y="610"/>
                  </a:cubicBezTo>
                </a:path>
                <a:path w="43200" h="41885" stroke="0" extrusionOk="0">
                  <a:moveTo>
                    <a:pt x="29021" y="0"/>
                  </a:moveTo>
                  <a:cubicBezTo>
                    <a:pt x="37537" y="3115"/>
                    <a:pt x="43200" y="11217"/>
                    <a:pt x="43200" y="20285"/>
                  </a:cubicBezTo>
                  <a:cubicBezTo>
                    <a:pt x="43200" y="32214"/>
                    <a:pt x="33529" y="41885"/>
                    <a:pt x="21600" y="41885"/>
                  </a:cubicBezTo>
                  <a:cubicBezTo>
                    <a:pt x="9670" y="41885"/>
                    <a:pt x="0" y="32214"/>
                    <a:pt x="0" y="20285"/>
                  </a:cubicBezTo>
                  <a:cubicBezTo>
                    <a:pt x="-1" y="11805"/>
                    <a:pt x="4961" y="4109"/>
                    <a:pt x="12686" y="610"/>
                  </a:cubicBezTo>
                  <a:lnTo>
                    <a:pt x="21600" y="20285"/>
                  </a:lnTo>
                  <a:lnTo>
                    <a:pt x="29021" y="0"/>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Line 14"/>
            <p:cNvSpPr>
              <a:spLocks noChangeShapeType="1"/>
            </p:cNvSpPr>
            <p:nvPr/>
          </p:nvSpPr>
          <p:spPr bwMode="auto">
            <a:xfrm>
              <a:off x="6429375" y="3086100"/>
              <a:ext cx="0" cy="762000"/>
            </a:xfrm>
            <a:prstGeom prst="line">
              <a:avLst/>
            </a:prstGeom>
            <a:noFill/>
            <a:ln w="38100">
              <a:solidFill>
                <a:srgbClr val="CC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5"/>
            <p:cNvSpPr>
              <a:spLocks noChangeShapeType="1"/>
            </p:cNvSpPr>
            <p:nvPr/>
          </p:nvSpPr>
          <p:spPr bwMode="auto">
            <a:xfrm flipH="1">
              <a:off x="7696200" y="4686300"/>
              <a:ext cx="0" cy="685800"/>
            </a:xfrm>
            <a:prstGeom prst="line">
              <a:avLst/>
            </a:prstGeom>
            <a:noFill/>
            <a:ln w="38100">
              <a:solidFill>
                <a:srgbClr val="3333FF"/>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Arc 16"/>
            <p:cNvSpPr>
              <a:spLocks/>
            </p:cNvSpPr>
            <p:nvPr/>
          </p:nvSpPr>
          <p:spPr bwMode="auto">
            <a:xfrm>
              <a:off x="7267575" y="4914900"/>
              <a:ext cx="838200" cy="152400"/>
            </a:xfrm>
            <a:custGeom>
              <a:avLst/>
              <a:gdLst>
                <a:gd name="T0" fmla="*/ 2147483647 w 43200"/>
                <a:gd name="T1" fmla="*/ 0 h 41885"/>
                <a:gd name="T2" fmla="*/ 2147483647 w 43200"/>
                <a:gd name="T3" fmla="*/ 2147483647 h 41885"/>
                <a:gd name="T4" fmla="*/ 2147483647 w 43200"/>
                <a:gd name="T5" fmla="*/ 2147483647 h 41885"/>
                <a:gd name="T6" fmla="*/ 0 60000 65536"/>
                <a:gd name="T7" fmla="*/ 0 60000 65536"/>
                <a:gd name="T8" fmla="*/ 0 60000 65536"/>
                <a:gd name="T9" fmla="*/ 0 w 43200"/>
                <a:gd name="T10" fmla="*/ 0 h 41885"/>
                <a:gd name="T11" fmla="*/ 43200 w 43200"/>
                <a:gd name="T12" fmla="*/ 41885 h 41885"/>
              </a:gdLst>
              <a:ahLst/>
              <a:cxnLst>
                <a:cxn ang="T6">
                  <a:pos x="T0" y="T1"/>
                </a:cxn>
                <a:cxn ang="T7">
                  <a:pos x="T2" y="T3"/>
                </a:cxn>
                <a:cxn ang="T8">
                  <a:pos x="T4" y="T5"/>
                </a:cxn>
              </a:cxnLst>
              <a:rect l="T9" t="T10" r="T11" b="T12"/>
              <a:pathLst>
                <a:path w="43200" h="41885" fill="none" extrusionOk="0">
                  <a:moveTo>
                    <a:pt x="29021" y="0"/>
                  </a:moveTo>
                  <a:cubicBezTo>
                    <a:pt x="37537" y="3115"/>
                    <a:pt x="43200" y="11217"/>
                    <a:pt x="43200" y="20285"/>
                  </a:cubicBezTo>
                  <a:cubicBezTo>
                    <a:pt x="43200" y="32214"/>
                    <a:pt x="33529" y="41885"/>
                    <a:pt x="21600" y="41885"/>
                  </a:cubicBezTo>
                  <a:cubicBezTo>
                    <a:pt x="9670" y="41885"/>
                    <a:pt x="0" y="32214"/>
                    <a:pt x="0" y="20285"/>
                  </a:cubicBezTo>
                  <a:cubicBezTo>
                    <a:pt x="-1" y="11805"/>
                    <a:pt x="4961" y="4109"/>
                    <a:pt x="12686" y="610"/>
                  </a:cubicBezTo>
                </a:path>
                <a:path w="43200" h="41885" stroke="0" extrusionOk="0">
                  <a:moveTo>
                    <a:pt x="29021" y="0"/>
                  </a:moveTo>
                  <a:cubicBezTo>
                    <a:pt x="37537" y="3115"/>
                    <a:pt x="43200" y="11217"/>
                    <a:pt x="43200" y="20285"/>
                  </a:cubicBezTo>
                  <a:cubicBezTo>
                    <a:pt x="43200" y="32214"/>
                    <a:pt x="33529" y="41885"/>
                    <a:pt x="21600" y="41885"/>
                  </a:cubicBezTo>
                  <a:cubicBezTo>
                    <a:pt x="9670" y="41885"/>
                    <a:pt x="0" y="32214"/>
                    <a:pt x="0" y="20285"/>
                  </a:cubicBezTo>
                  <a:cubicBezTo>
                    <a:pt x="-1" y="11805"/>
                    <a:pt x="4961" y="4109"/>
                    <a:pt x="12686" y="610"/>
                  </a:cubicBezTo>
                  <a:lnTo>
                    <a:pt x="21600" y="20285"/>
                  </a:lnTo>
                  <a:lnTo>
                    <a:pt x="29021" y="0"/>
                  </a:lnTo>
                  <a:close/>
                </a:path>
              </a:pathLst>
            </a:custGeom>
            <a:noFill/>
            <a:ln w="38100">
              <a:solidFill>
                <a:srgbClr val="3333FF"/>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Text Box 17"/>
            <p:cNvSpPr txBox="1">
              <a:spLocks noChangeArrowheads="1"/>
            </p:cNvSpPr>
            <p:nvPr/>
          </p:nvSpPr>
          <p:spPr bwMode="auto">
            <a:xfrm>
              <a:off x="8382000" y="50101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Z</a:t>
              </a:r>
            </a:p>
          </p:txBody>
        </p:sp>
        <p:sp>
          <p:nvSpPr>
            <p:cNvPr id="13" name="Line 18"/>
            <p:cNvSpPr>
              <a:spLocks noChangeShapeType="1"/>
            </p:cNvSpPr>
            <p:nvPr/>
          </p:nvSpPr>
          <p:spPr bwMode="auto">
            <a:xfrm>
              <a:off x="8353425" y="4838700"/>
              <a:ext cx="0" cy="762000"/>
            </a:xfrm>
            <a:prstGeom prst="line">
              <a:avLst/>
            </a:prstGeom>
            <a:noFill/>
            <a:ln w="38100">
              <a:solidFill>
                <a:srgbClr val="F0EA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 name="Text Box 19"/>
            <p:cNvSpPr txBox="1">
              <a:spLocks noChangeArrowheads="1"/>
            </p:cNvSpPr>
            <p:nvPr/>
          </p:nvSpPr>
          <p:spPr bwMode="auto">
            <a:xfrm>
              <a:off x="7162800" y="51435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t>
              </a:r>
            </a:p>
          </p:txBody>
        </p:sp>
        <p:sp>
          <p:nvSpPr>
            <p:cNvPr id="15" name="Text Box 20"/>
            <p:cNvSpPr txBox="1">
              <a:spLocks noChangeArrowheads="1"/>
            </p:cNvSpPr>
            <p:nvPr/>
          </p:nvSpPr>
          <p:spPr bwMode="auto">
            <a:xfrm>
              <a:off x="6553200" y="29337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R</a:t>
              </a:r>
            </a:p>
          </p:txBody>
        </p:sp>
      </p:grpSp>
    </p:spTree>
    <p:extLst>
      <p:ext uri="{BB962C8B-B14F-4D97-AF65-F5344CB8AC3E}">
        <p14:creationId xmlns:p14="http://schemas.microsoft.com/office/powerpoint/2010/main" val="886570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 the Work Envelopes</a:t>
            </a:r>
          </a:p>
        </p:txBody>
      </p:sp>
      <p:pic>
        <p:nvPicPr>
          <p:cNvPr id="4" name="Picture 2" descr="Sca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671638"/>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ola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0238"/>
            <a:ext cx="17526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artersian Rob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1671638"/>
            <a:ext cx="1098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yldrical Rob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789113"/>
            <a:ext cx="1752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rticulated arm Ku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824038"/>
            <a:ext cx="11922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7"/>
          <p:cNvSpPr>
            <a:spLocks noChangeArrowheads="1"/>
          </p:cNvSpPr>
          <p:nvPr/>
        </p:nvSpPr>
        <p:spPr bwMode="auto">
          <a:xfrm>
            <a:off x="1143000" y="1290638"/>
            <a:ext cx="457200" cy="457200"/>
          </a:xfrm>
          <a:prstGeom prst="ellipse">
            <a:avLst/>
          </a:prstGeom>
          <a:solidFill>
            <a:srgbClr val="CC0000"/>
          </a:solidFill>
          <a:ln w="9525">
            <a:solidFill>
              <a:schemeClr val="tx1"/>
            </a:solidFill>
            <a:round/>
            <a:headEnd/>
            <a:tailEnd/>
          </a:ln>
        </p:spPr>
        <p:txBody>
          <a:bodyPr wrap="none" anchor="ctr"/>
          <a:lstStyle/>
          <a:p>
            <a:endParaRPr lang="en-US"/>
          </a:p>
        </p:txBody>
      </p:sp>
      <p:sp>
        <p:nvSpPr>
          <p:cNvPr id="10" name="Text Box 8"/>
          <p:cNvSpPr txBox="1">
            <a:spLocks noChangeArrowheads="1"/>
          </p:cNvSpPr>
          <p:nvPr/>
        </p:nvSpPr>
        <p:spPr bwMode="auto">
          <a:xfrm>
            <a:off x="1171575" y="1295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rPr>
              <a:t>A</a:t>
            </a:r>
          </a:p>
        </p:txBody>
      </p:sp>
      <p:sp>
        <p:nvSpPr>
          <p:cNvPr id="11" name="Oval 9"/>
          <p:cNvSpPr>
            <a:spLocks noChangeArrowheads="1"/>
          </p:cNvSpPr>
          <p:nvPr/>
        </p:nvSpPr>
        <p:spPr bwMode="auto">
          <a:xfrm>
            <a:off x="3248025" y="1290638"/>
            <a:ext cx="457200" cy="457200"/>
          </a:xfrm>
          <a:prstGeom prst="ellipse">
            <a:avLst/>
          </a:prstGeom>
          <a:solidFill>
            <a:srgbClr val="3333FF"/>
          </a:solidFill>
          <a:ln w="9525">
            <a:solidFill>
              <a:schemeClr val="tx1"/>
            </a:solidFill>
            <a:round/>
            <a:headEnd/>
            <a:tailEnd/>
          </a:ln>
        </p:spPr>
        <p:txBody>
          <a:bodyPr wrap="none" anchor="ctr"/>
          <a:lstStyle/>
          <a:p>
            <a:endParaRPr lang="en-US"/>
          </a:p>
        </p:txBody>
      </p:sp>
      <p:sp>
        <p:nvSpPr>
          <p:cNvPr id="12" name="Text Box 10"/>
          <p:cNvSpPr txBox="1">
            <a:spLocks noChangeArrowheads="1"/>
          </p:cNvSpPr>
          <p:nvPr/>
        </p:nvSpPr>
        <p:spPr bwMode="auto">
          <a:xfrm>
            <a:off x="3276600" y="1295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rPr>
              <a:t>B</a:t>
            </a:r>
          </a:p>
        </p:txBody>
      </p:sp>
      <p:sp>
        <p:nvSpPr>
          <p:cNvPr id="13" name="Oval 11"/>
          <p:cNvSpPr>
            <a:spLocks noChangeArrowheads="1"/>
          </p:cNvSpPr>
          <p:nvPr/>
        </p:nvSpPr>
        <p:spPr bwMode="auto">
          <a:xfrm>
            <a:off x="4924425" y="1290638"/>
            <a:ext cx="457200" cy="457200"/>
          </a:xfrm>
          <a:prstGeom prst="ellipse">
            <a:avLst/>
          </a:prstGeom>
          <a:solidFill>
            <a:srgbClr val="33CC33"/>
          </a:solidFill>
          <a:ln w="9525">
            <a:solidFill>
              <a:schemeClr val="tx1"/>
            </a:solidFill>
            <a:round/>
            <a:headEnd/>
            <a:tailEnd/>
          </a:ln>
        </p:spPr>
        <p:txBody>
          <a:bodyPr wrap="none" anchor="ctr"/>
          <a:lstStyle/>
          <a:p>
            <a:endParaRPr lang="en-US"/>
          </a:p>
        </p:txBody>
      </p:sp>
      <p:sp>
        <p:nvSpPr>
          <p:cNvPr id="14" name="Text Box 12"/>
          <p:cNvSpPr txBox="1">
            <a:spLocks noChangeArrowheads="1"/>
          </p:cNvSpPr>
          <p:nvPr/>
        </p:nvSpPr>
        <p:spPr bwMode="auto">
          <a:xfrm>
            <a:off x="4953000" y="1295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rPr>
              <a:t>C</a:t>
            </a:r>
          </a:p>
        </p:txBody>
      </p:sp>
      <p:sp>
        <p:nvSpPr>
          <p:cNvPr id="15" name="Oval 13"/>
          <p:cNvSpPr>
            <a:spLocks noChangeArrowheads="1"/>
          </p:cNvSpPr>
          <p:nvPr/>
        </p:nvSpPr>
        <p:spPr bwMode="auto">
          <a:xfrm>
            <a:off x="6553200" y="1290638"/>
            <a:ext cx="457200" cy="457200"/>
          </a:xfrm>
          <a:prstGeom prst="ellipse">
            <a:avLst/>
          </a:prstGeom>
          <a:solidFill>
            <a:srgbClr val="F0EA00"/>
          </a:solidFill>
          <a:ln w="9525">
            <a:solidFill>
              <a:schemeClr val="tx1"/>
            </a:solidFill>
            <a:round/>
            <a:headEnd/>
            <a:tailEnd/>
          </a:ln>
        </p:spPr>
        <p:txBody>
          <a:bodyPr wrap="none" anchor="ctr"/>
          <a:lstStyle/>
          <a:p>
            <a:endParaRPr lang="en-US"/>
          </a:p>
        </p:txBody>
      </p:sp>
      <p:sp>
        <p:nvSpPr>
          <p:cNvPr id="16" name="Text Box 14"/>
          <p:cNvSpPr txBox="1">
            <a:spLocks noChangeArrowheads="1"/>
          </p:cNvSpPr>
          <p:nvPr/>
        </p:nvSpPr>
        <p:spPr bwMode="auto">
          <a:xfrm>
            <a:off x="6581775" y="1295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D</a:t>
            </a:r>
          </a:p>
        </p:txBody>
      </p:sp>
      <p:sp>
        <p:nvSpPr>
          <p:cNvPr id="17" name="Oval 15"/>
          <p:cNvSpPr>
            <a:spLocks noChangeArrowheads="1"/>
          </p:cNvSpPr>
          <p:nvPr/>
        </p:nvSpPr>
        <p:spPr bwMode="auto">
          <a:xfrm>
            <a:off x="7896225" y="1290638"/>
            <a:ext cx="457200" cy="457200"/>
          </a:xfrm>
          <a:prstGeom prst="ellipse">
            <a:avLst/>
          </a:prstGeom>
          <a:solidFill>
            <a:srgbClr val="000000"/>
          </a:solidFill>
          <a:ln w="9525">
            <a:solidFill>
              <a:schemeClr val="tx1"/>
            </a:solidFill>
            <a:round/>
            <a:headEnd/>
            <a:tailEnd/>
          </a:ln>
        </p:spPr>
        <p:txBody>
          <a:bodyPr wrap="none" anchor="ctr"/>
          <a:lstStyle/>
          <a:p>
            <a:endParaRPr lang="en-US"/>
          </a:p>
        </p:txBody>
      </p:sp>
      <p:sp>
        <p:nvSpPr>
          <p:cNvPr id="18" name="Text Box 16"/>
          <p:cNvSpPr txBox="1">
            <a:spLocks noChangeArrowheads="1"/>
          </p:cNvSpPr>
          <p:nvPr/>
        </p:nvSpPr>
        <p:spPr bwMode="auto">
          <a:xfrm>
            <a:off x="7924800" y="1295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rPr>
              <a:t>E</a:t>
            </a:r>
          </a:p>
        </p:txBody>
      </p:sp>
      <p:grpSp>
        <p:nvGrpSpPr>
          <p:cNvPr id="19" name="Group 42"/>
          <p:cNvGrpSpPr>
            <a:grpSpLocks/>
          </p:cNvGrpSpPr>
          <p:nvPr/>
        </p:nvGrpSpPr>
        <p:grpSpPr bwMode="auto">
          <a:xfrm>
            <a:off x="685800" y="4033838"/>
            <a:ext cx="8001000" cy="2062162"/>
            <a:chOff x="685800" y="4033838"/>
            <a:chExt cx="8001000" cy="2062162"/>
          </a:xfrm>
        </p:grpSpPr>
        <p:pic>
          <p:nvPicPr>
            <p:cNvPr id="20" name="Picture 41" descr="Ima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481286"/>
              <a:ext cx="1295400" cy="107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descr="Env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414838"/>
              <a:ext cx="14478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descr="Env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4643438"/>
              <a:ext cx="152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Env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4338638"/>
              <a:ext cx="1116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descr="Env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4491038"/>
              <a:ext cx="1143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3"/>
            <p:cNvSpPr>
              <a:spLocks noChangeArrowheads="1"/>
            </p:cNvSpPr>
            <p:nvPr/>
          </p:nvSpPr>
          <p:spPr bwMode="auto">
            <a:xfrm>
              <a:off x="1143000" y="5634038"/>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Text Box 24"/>
            <p:cNvSpPr txBox="1">
              <a:spLocks noChangeArrowheads="1"/>
            </p:cNvSpPr>
            <p:nvPr/>
          </p:nvSpPr>
          <p:spPr bwMode="auto">
            <a:xfrm>
              <a:off x="1171575" y="5638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1</a:t>
              </a:r>
            </a:p>
          </p:txBody>
        </p:sp>
        <p:sp>
          <p:nvSpPr>
            <p:cNvPr id="27" name="Oval 25"/>
            <p:cNvSpPr>
              <a:spLocks noChangeArrowheads="1"/>
            </p:cNvSpPr>
            <p:nvPr/>
          </p:nvSpPr>
          <p:spPr bwMode="auto">
            <a:xfrm>
              <a:off x="3248025" y="5634038"/>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Text Box 26"/>
            <p:cNvSpPr txBox="1">
              <a:spLocks noChangeArrowheads="1"/>
            </p:cNvSpPr>
            <p:nvPr/>
          </p:nvSpPr>
          <p:spPr bwMode="auto">
            <a:xfrm>
              <a:off x="3305175" y="5638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2</a:t>
              </a:r>
            </a:p>
          </p:txBody>
        </p:sp>
        <p:sp>
          <p:nvSpPr>
            <p:cNvPr id="29" name="Oval 27"/>
            <p:cNvSpPr>
              <a:spLocks noChangeArrowheads="1"/>
            </p:cNvSpPr>
            <p:nvPr/>
          </p:nvSpPr>
          <p:spPr bwMode="auto">
            <a:xfrm>
              <a:off x="4924425" y="5634038"/>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Text Box 28"/>
            <p:cNvSpPr txBox="1">
              <a:spLocks noChangeArrowheads="1"/>
            </p:cNvSpPr>
            <p:nvPr/>
          </p:nvSpPr>
          <p:spPr bwMode="auto">
            <a:xfrm>
              <a:off x="4981575" y="5638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3</a:t>
              </a:r>
            </a:p>
          </p:txBody>
        </p:sp>
        <p:sp>
          <p:nvSpPr>
            <p:cNvPr id="31" name="Oval 29"/>
            <p:cNvSpPr>
              <a:spLocks noChangeArrowheads="1"/>
            </p:cNvSpPr>
            <p:nvPr/>
          </p:nvSpPr>
          <p:spPr bwMode="auto">
            <a:xfrm>
              <a:off x="6553200" y="5634038"/>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Text Box 30"/>
            <p:cNvSpPr txBox="1">
              <a:spLocks noChangeArrowheads="1"/>
            </p:cNvSpPr>
            <p:nvPr/>
          </p:nvSpPr>
          <p:spPr bwMode="auto">
            <a:xfrm>
              <a:off x="6581775" y="5638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4</a:t>
              </a:r>
            </a:p>
          </p:txBody>
        </p:sp>
        <p:sp>
          <p:nvSpPr>
            <p:cNvPr id="33" name="Oval 31"/>
            <p:cNvSpPr>
              <a:spLocks noChangeArrowheads="1"/>
            </p:cNvSpPr>
            <p:nvPr/>
          </p:nvSpPr>
          <p:spPr bwMode="auto">
            <a:xfrm>
              <a:off x="7896225" y="5634038"/>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Text Box 32"/>
            <p:cNvSpPr txBox="1">
              <a:spLocks noChangeArrowheads="1"/>
            </p:cNvSpPr>
            <p:nvPr/>
          </p:nvSpPr>
          <p:spPr bwMode="auto">
            <a:xfrm>
              <a:off x="7924800" y="5638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5</a:t>
              </a:r>
            </a:p>
          </p:txBody>
        </p:sp>
        <p:sp>
          <p:nvSpPr>
            <p:cNvPr id="35" name="Text Box 34"/>
            <p:cNvSpPr txBox="1">
              <a:spLocks noChangeArrowheads="1"/>
            </p:cNvSpPr>
            <p:nvPr/>
          </p:nvSpPr>
          <p:spPr bwMode="auto">
            <a:xfrm>
              <a:off x="5562600" y="403383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X</a:t>
              </a:r>
            </a:p>
          </p:txBody>
        </p:sp>
      </p:grpSp>
    </p:spTree>
    <p:extLst>
      <p:ext uri="{BB962C8B-B14F-4D97-AF65-F5344CB8AC3E}">
        <p14:creationId xmlns:p14="http://schemas.microsoft.com/office/powerpoint/2010/main" val="1110279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 the Work Envelopes</a:t>
            </a:r>
          </a:p>
        </p:txBody>
      </p:sp>
      <p:pic>
        <p:nvPicPr>
          <p:cNvPr id="4" name="Picture 2" descr="Sca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671638"/>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ola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0238"/>
            <a:ext cx="17526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artersian Rob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1671638"/>
            <a:ext cx="1098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yldrical Rob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789113"/>
            <a:ext cx="1752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rticulated arm Ku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824038"/>
            <a:ext cx="11922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7"/>
          <p:cNvSpPr>
            <a:spLocks noChangeArrowheads="1"/>
          </p:cNvSpPr>
          <p:nvPr/>
        </p:nvSpPr>
        <p:spPr bwMode="auto">
          <a:xfrm>
            <a:off x="1143000" y="1290638"/>
            <a:ext cx="457200" cy="457200"/>
          </a:xfrm>
          <a:prstGeom prst="ellipse">
            <a:avLst/>
          </a:prstGeom>
          <a:solidFill>
            <a:srgbClr val="CC0000"/>
          </a:solidFill>
          <a:ln w="9525">
            <a:solidFill>
              <a:schemeClr val="tx1"/>
            </a:solidFill>
            <a:round/>
            <a:headEnd/>
            <a:tailEnd/>
          </a:ln>
        </p:spPr>
        <p:txBody>
          <a:bodyPr wrap="none" anchor="ctr"/>
          <a:lstStyle/>
          <a:p>
            <a:endParaRPr lang="en-US"/>
          </a:p>
        </p:txBody>
      </p:sp>
      <p:sp>
        <p:nvSpPr>
          <p:cNvPr id="10" name="Text Box 8"/>
          <p:cNvSpPr txBox="1">
            <a:spLocks noChangeArrowheads="1"/>
          </p:cNvSpPr>
          <p:nvPr/>
        </p:nvSpPr>
        <p:spPr bwMode="auto">
          <a:xfrm>
            <a:off x="1171575" y="1295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rPr>
              <a:t>A</a:t>
            </a:r>
          </a:p>
        </p:txBody>
      </p:sp>
      <p:sp>
        <p:nvSpPr>
          <p:cNvPr id="11" name="Oval 9"/>
          <p:cNvSpPr>
            <a:spLocks noChangeArrowheads="1"/>
          </p:cNvSpPr>
          <p:nvPr/>
        </p:nvSpPr>
        <p:spPr bwMode="auto">
          <a:xfrm>
            <a:off x="3248025" y="1290638"/>
            <a:ext cx="457200" cy="457200"/>
          </a:xfrm>
          <a:prstGeom prst="ellipse">
            <a:avLst/>
          </a:prstGeom>
          <a:solidFill>
            <a:srgbClr val="3333FF"/>
          </a:solidFill>
          <a:ln w="9525">
            <a:solidFill>
              <a:schemeClr val="tx1"/>
            </a:solidFill>
            <a:round/>
            <a:headEnd/>
            <a:tailEnd/>
          </a:ln>
        </p:spPr>
        <p:txBody>
          <a:bodyPr wrap="none" anchor="ctr"/>
          <a:lstStyle/>
          <a:p>
            <a:endParaRPr lang="en-US"/>
          </a:p>
        </p:txBody>
      </p:sp>
      <p:sp>
        <p:nvSpPr>
          <p:cNvPr id="12" name="Text Box 10"/>
          <p:cNvSpPr txBox="1">
            <a:spLocks noChangeArrowheads="1"/>
          </p:cNvSpPr>
          <p:nvPr/>
        </p:nvSpPr>
        <p:spPr bwMode="auto">
          <a:xfrm>
            <a:off x="3276600" y="1295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rPr>
              <a:t>B</a:t>
            </a:r>
          </a:p>
        </p:txBody>
      </p:sp>
      <p:sp>
        <p:nvSpPr>
          <p:cNvPr id="13" name="Oval 11"/>
          <p:cNvSpPr>
            <a:spLocks noChangeArrowheads="1"/>
          </p:cNvSpPr>
          <p:nvPr/>
        </p:nvSpPr>
        <p:spPr bwMode="auto">
          <a:xfrm>
            <a:off x="4924425" y="1290638"/>
            <a:ext cx="457200" cy="457200"/>
          </a:xfrm>
          <a:prstGeom prst="ellipse">
            <a:avLst/>
          </a:prstGeom>
          <a:solidFill>
            <a:srgbClr val="33CC33"/>
          </a:solidFill>
          <a:ln w="9525">
            <a:solidFill>
              <a:schemeClr val="tx1"/>
            </a:solidFill>
            <a:round/>
            <a:headEnd/>
            <a:tailEnd/>
          </a:ln>
        </p:spPr>
        <p:txBody>
          <a:bodyPr wrap="none" anchor="ctr"/>
          <a:lstStyle/>
          <a:p>
            <a:endParaRPr lang="en-US"/>
          </a:p>
        </p:txBody>
      </p:sp>
      <p:sp>
        <p:nvSpPr>
          <p:cNvPr id="14" name="Text Box 12"/>
          <p:cNvSpPr txBox="1">
            <a:spLocks noChangeArrowheads="1"/>
          </p:cNvSpPr>
          <p:nvPr/>
        </p:nvSpPr>
        <p:spPr bwMode="auto">
          <a:xfrm>
            <a:off x="4953000" y="1295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rPr>
              <a:t>C</a:t>
            </a:r>
          </a:p>
        </p:txBody>
      </p:sp>
      <p:sp>
        <p:nvSpPr>
          <p:cNvPr id="15" name="Oval 13"/>
          <p:cNvSpPr>
            <a:spLocks noChangeArrowheads="1"/>
          </p:cNvSpPr>
          <p:nvPr/>
        </p:nvSpPr>
        <p:spPr bwMode="auto">
          <a:xfrm>
            <a:off x="6553200" y="1290638"/>
            <a:ext cx="457200" cy="457200"/>
          </a:xfrm>
          <a:prstGeom prst="ellipse">
            <a:avLst/>
          </a:prstGeom>
          <a:solidFill>
            <a:srgbClr val="F0EA00"/>
          </a:solidFill>
          <a:ln w="9525">
            <a:solidFill>
              <a:schemeClr val="tx1"/>
            </a:solidFill>
            <a:round/>
            <a:headEnd/>
            <a:tailEnd/>
          </a:ln>
        </p:spPr>
        <p:txBody>
          <a:bodyPr wrap="none" anchor="ctr"/>
          <a:lstStyle/>
          <a:p>
            <a:endParaRPr lang="en-US"/>
          </a:p>
        </p:txBody>
      </p:sp>
      <p:sp>
        <p:nvSpPr>
          <p:cNvPr id="16" name="Text Box 14"/>
          <p:cNvSpPr txBox="1">
            <a:spLocks noChangeArrowheads="1"/>
          </p:cNvSpPr>
          <p:nvPr/>
        </p:nvSpPr>
        <p:spPr bwMode="auto">
          <a:xfrm>
            <a:off x="6581775" y="1295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D</a:t>
            </a:r>
          </a:p>
        </p:txBody>
      </p:sp>
      <p:sp>
        <p:nvSpPr>
          <p:cNvPr id="17" name="Oval 15"/>
          <p:cNvSpPr>
            <a:spLocks noChangeArrowheads="1"/>
          </p:cNvSpPr>
          <p:nvPr/>
        </p:nvSpPr>
        <p:spPr bwMode="auto">
          <a:xfrm>
            <a:off x="7896225" y="1290638"/>
            <a:ext cx="457200" cy="457200"/>
          </a:xfrm>
          <a:prstGeom prst="ellipse">
            <a:avLst/>
          </a:prstGeom>
          <a:solidFill>
            <a:srgbClr val="000000"/>
          </a:solidFill>
          <a:ln w="9525">
            <a:solidFill>
              <a:schemeClr val="tx1"/>
            </a:solidFill>
            <a:round/>
            <a:headEnd/>
            <a:tailEnd/>
          </a:ln>
        </p:spPr>
        <p:txBody>
          <a:bodyPr wrap="none" anchor="ctr"/>
          <a:lstStyle/>
          <a:p>
            <a:endParaRPr lang="en-US"/>
          </a:p>
        </p:txBody>
      </p:sp>
      <p:sp>
        <p:nvSpPr>
          <p:cNvPr id="18" name="Text Box 16"/>
          <p:cNvSpPr txBox="1">
            <a:spLocks noChangeArrowheads="1"/>
          </p:cNvSpPr>
          <p:nvPr/>
        </p:nvSpPr>
        <p:spPr bwMode="auto">
          <a:xfrm>
            <a:off x="7924800" y="1295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rPr>
              <a:t>E</a:t>
            </a:r>
          </a:p>
        </p:txBody>
      </p:sp>
      <p:grpSp>
        <p:nvGrpSpPr>
          <p:cNvPr id="19" name="Group 42"/>
          <p:cNvGrpSpPr>
            <a:grpSpLocks/>
          </p:cNvGrpSpPr>
          <p:nvPr/>
        </p:nvGrpSpPr>
        <p:grpSpPr bwMode="auto">
          <a:xfrm>
            <a:off x="685800" y="4033838"/>
            <a:ext cx="8001000" cy="2062162"/>
            <a:chOff x="685800" y="4033838"/>
            <a:chExt cx="8001000" cy="2062162"/>
          </a:xfrm>
        </p:grpSpPr>
        <p:pic>
          <p:nvPicPr>
            <p:cNvPr id="20" name="Picture 41" descr="Ima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481286"/>
              <a:ext cx="1295400" cy="107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descr="Env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414838"/>
              <a:ext cx="14478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descr="Env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4643438"/>
              <a:ext cx="152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Env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4338638"/>
              <a:ext cx="1116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descr="Env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4491038"/>
              <a:ext cx="1143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3"/>
            <p:cNvSpPr>
              <a:spLocks noChangeArrowheads="1"/>
            </p:cNvSpPr>
            <p:nvPr/>
          </p:nvSpPr>
          <p:spPr bwMode="auto">
            <a:xfrm>
              <a:off x="1143000" y="5634038"/>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Text Box 24"/>
            <p:cNvSpPr txBox="1">
              <a:spLocks noChangeArrowheads="1"/>
            </p:cNvSpPr>
            <p:nvPr/>
          </p:nvSpPr>
          <p:spPr bwMode="auto">
            <a:xfrm>
              <a:off x="1171575" y="5638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1</a:t>
              </a:r>
            </a:p>
          </p:txBody>
        </p:sp>
        <p:sp>
          <p:nvSpPr>
            <p:cNvPr id="27" name="Oval 25"/>
            <p:cNvSpPr>
              <a:spLocks noChangeArrowheads="1"/>
            </p:cNvSpPr>
            <p:nvPr/>
          </p:nvSpPr>
          <p:spPr bwMode="auto">
            <a:xfrm>
              <a:off x="3248025" y="5634038"/>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Text Box 26"/>
            <p:cNvSpPr txBox="1">
              <a:spLocks noChangeArrowheads="1"/>
            </p:cNvSpPr>
            <p:nvPr/>
          </p:nvSpPr>
          <p:spPr bwMode="auto">
            <a:xfrm>
              <a:off x="3305175" y="5638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2</a:t>
              </a:r>
            </a:p>
          </p:txBody>
        </p:sp>
        <p:sp>
          <p:nvSpPr>
            <p:cNvPr id="29" name="Oval 27"/>
            <p:cNvSpPr>
              <a:spLocks noChangeArrowheads="1"/>
            </p:cNvSpPr>
            <p:nvPr/>
          </p:nvSpPr>
          <p:spPr bwMode="auto">
            <a:xfrm>
              <a:off x="4924425" y="5634038"/>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Text Box 28"/>
            <p:cNvSpPr txBox="1">
              <a:spLocks noChangeArrowheads="1"/>
            </p:cNvSpPr>
            <p:nvPr/>
          </p:nvSpPr>
          <p:spPr bwMode="auto">
            <a:xfrm>
              <a:off x="4981575" y="5638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3</a:t>
              </a:r>
            </a:p>
          </p:txBody>
        </p:sp>
        <p:sp>
          <p:nvSpPr>
            <p:cNvPr id="31" name="Oval 29"/>
            <p:cNvSpPr>
              <a:spLocks noChangeArrowheads="1"/>
            </p:cNvSpPr>
            <p:nvPr/>
          </p:nvSpPr>
          <p:spPr bwMode="auto">
            <a:xfrm>
              <a:off x="6553200" y="5634038"/>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Text Box 30"/>
            <p:cNvSpPr txBox="1">
              <a:spLocks noChangeArrowheads="1"/>
            </p:cNvSpPr>
            <p:nvPr/>
          </p:nvSpPr>
          <p:spPr bwMode="auto">
            <a:xfrm>
              <a:off x="6581775" y="5638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4</a:t>
              </a:r>
            </a:p>
          </p:txBody>
        </p:sp>
        <p:sp>
          <p:nvSpPr>
            <p:cNvPr id="33" name="Oval 31"/>
            <p:cNvSpPr>
              <a:spLocks noChangeArrowheads="1"/>
            </p:cNvSpPr>
            <p:nvPr/>
          </p:nvSpPr>
          <p:spPr bwMode="auto">
            <a:xfrm>
              <a:off x="7896225" y="5634038"/>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Text Box 32"/>
            <p:cNvSpPr txBox="1">
              <a:spLocks noChangeArrowheads="1"/>
            </p:cNvSpPr>
            <p:nvPr/>
          </p:nvSpPr>
          <p:spPr bwMode="auto">
            <a:xfrm>
              <a:off x="7924800" y="5638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5</a:t>
              </a:r>
            </a:p>
          </p:txBody>
        </p:sp>
        <p:sp>
          <p:nvSpPr>
            <p:cNvPr id="35" name="Text Box 34"/>
            <p:cNvSpPr txBox="1">
              <a:spLocks noChangeArrowheads="1"/>
            </p:cNvSpPr>
            <p:nvPr/>
          </p:nvSpPr>
          <p:spPr bwMode="auto">
            <a:xfrm>
              <a:off x="5562600" y="403383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X</a:t>
              </a:r>
            </a:p>
          </p:txBody>
        </p:sp>
      </p:grpSp>
      <p:sp>
        <p:nvSpPr>
          <p:cNvPr id="36" name="Line 35"/>
          <p:cNvSpPr>
            <a:spLocks noChangeShapeType="1"/>
          </p:cNvSpPr>
          <p:nvPr/>
        </p:nvSpPr>
        <p:spPr bwMode="auto">
          <a:xfrm flipH="1">
            <a:off x="3810000" y="3195638"/>
            <a:ext cx="2133600" cy="1371600"/>
          </a:xfrm>
          <a:prstGeom prst="line">
            <a:avLst/>
          </a:prstGeom>
          <a:noFill/>
          <a:ln w="50800">
            <a:solidFill>
              <a:srgbClr val="F0E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6"/>
          <p:cNvSpPr>
            <a:spLocks noChangeShapeType="1"/>
          </p:cNvSpPr>
          <p:nvPr/>
        </p:nvSpPr>
        <p:spPr bwMode="auto">
          <a:xfrm>
            <a:off x="3352800" y="3195638"/>
            <a:ext cx="4267200" cy="1371600"/>
          </a:xfrm>
          <a:prstGeom prst="line">
            <a:avLst/>
          </a:prstGeom>
          <a:noFill/>
          <a:ln w="50800">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7"/>
          <p:cNvSpPr>
            <a:spLocks noChangeShapeType="1"/>
          </p:cNvSpPr>
          <p:nvPr/>
        </p:nvSpPr>
        <p:spPr bwMode="auto">
          <a:xfrm flipH="1">
            <a:off x="1905000" y="3119438"/>
            <a:ext cx="5638800" cy="1295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8"/>
          <p:cNvSpPr>
            <a:spLocks noChangeShapeType="1"/>
          </p:cNvSpPr>
          <p:nvPr/>
        </p:nvSpPr>
        <p:spPr bwMode="auto">
          <a:xfrm>
            <a:off x="4648200" y="3271838"/>
            <a:ext cx="1447800" cy="1066800"/>
          </a:xfrm>
          <a:prstGeom prst="line">
            <a:avLst/>
          </a:prstGeom>
          <a:noFill/>
          <a:ln w="5080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9"/>
          <p:cNvSpPr>
            <a:spLocks noChangeShapeType="1"/>
          </p:cNvSpPr>
          <p:nvPr/>
        </p:nvSpPr>
        <p:spPr bwMode="auto">
          <a:xfrm>
            <a:off x="1752600" y="3195638"/>
            <a:ext cx="2819400" cy="1295400"/>
          </a:xfrm>
          <a:prstGeom prst="line">
            <a:avLst/>
          </a:prstGeom>
          <a:noFill/>
          <a:ln w="508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1172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subTnLst>
                                    <p:animClr clrSpc="rgb" dir="cw">
                                      <p:cBhvr override="childStyle">
                                        <p:cTn dur="1" fill="hold" display="0" masterRel="nextClick" afterEffect="1"/>
                                        <p:tgtEl>
                                          <p:spTgt spid="40"/>
                                        </p:tgtEl>
                                        <p:attrNameLst>
                                          <p:attrName>ppt_c</p:attrName>
                                        </p:attrNameLst>
                                      </p:cBhvr>
                                      <p:to>
                                        <a:srgbClr val="C0C0C0"/>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subTnLst>
                                    <p:animClr clrSpc="rgb" dir="cw">
                                      <p:cBhvr override="childStyle">
                                        <p:cTn dur="1" fill="hold" display="0" masterRel="nextClick" afterEffect="1"/>
                                        <p:tgtEl>
                                          <p:spTgt spid="37"/>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subTnLst>
                                    <p:animClr clrSpc="rgb" dir="cw">
                                      <p:cBhvr override="childStyle">
                                        <p:cTn dur="1" fill="hold" display="0" masterRel="nextClick" afterEffect="1"/>
                                        <p:tgtEl>
                                          <p:spTgt spid="39"/>
                                        </p:tgtEl>
                                        <p:attrNameLst>
                                          <p:attrName>ppt_c</p:attrName>
                                        </p:attrNameLst>
                                      </p:cBhvr>
                                      <p:to>
                                        <a:srgbClr val="C0C0C0"/>
                                      </p:to>
                                    </p:animClr>
                                  </p:sub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subTnLst>
                                    <p:animClr clrSpc="rgb" dir="cw">
                                      <p:cBhvr override="childStyle">
                                        <p:cTn dur="1" fill="hold" display="0" masterRel="nextClick" afterEffect="1"/>
                                        <p:tgtEl>
                                          <p:spTgt spid="36"/>
                                        </p:tgtEl>
                                        <p:attrNameLst>
                                          <p:attrName>ppt_c</p:attrName>
                                        </p:attrNameLst>
                                      </p:cBhvr>
                                      <p:to>
                                        <a:srgbClr val="C0C0C0"/>
                                      </p:to>
                                    </p:animClr>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subTnLst>
                                    <p:animClr clrSpc="rgb" dir="cw">
                                      <p:cBhvr override="childStyle">
                                        <p:cTn dur="1" fill="hold" display="0" masterRel="nextClick" afterEffect="1"/>
                                        <p:tgtEl>
                                          <p:spTgt spid="38"/>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vs. Application</a:t>
            </a:r>
            <a:endParaRPr lang="en-US" dirty="0"/>
          </a:p>
        </p:txBody>
      </p:sp>
      <p:pic>
        <p:nvPicPr>
          <p:cNvPr id="8" name="Picture 12" descr="Single Sc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12192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Single Gan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09800"/>
            <a:ext cx="1828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Single Join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410200"/>
            <a:ext cx="7794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Single Rotatio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124200"/>
            <a:ext cx="796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Single R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419600"/>
            <a:ext cx="1066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7"/>
          <p:cNvSpPr txBox="1">
            <a:spLocks noChangeArrowheads="1"/>
          </p:cNvSpPr>
          <p:nvPr/>
        </p:nvSpPr>
        <p:spPr bwMode="auto">
          <a:xfrm>
            <a:off x="5791200" y="914400"/>
            <a:ext cx="3048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000" dirty="0"/>
              <a:t>Pick and place</a:t>
            </a:r>
          </a:p>
          <a:p>
            <a:pPr eaLnBrk="1" hangingPunct="1">
              <a:spcBef>
                <a:spcPct val="50000"/>
              </a:spcBef>
              <a:buFontTx/>
              <a:buChar char="•"/>
            </a:pPr>
            <a:r>
              <a:rPr lang="en-US" sz="2000" dirty="0"/>
              <a:t>Application of sealant</a:t>
            </a:r>
          </a:p>
          <a:p>
            <a:pPr eaLnBrk="1" hangingPunct="1">
              <a:spcBef>
                <a:spcPct val="50000"/>
              </a:spcBef>
              <a:buFontTx/>
              <a:buChar char="•"/>
            </a:pPr>
            <a:r>
              <a:rPr lang="en-US" sz="2000" dirty="0"/>
              <a:t>Most assembly operations</a:t>
            </a:r>
          </a:p>
          <a:p>
            <a:pPr eaLnBrk="1" hangingPunct="1">
              <a:spcBef>
                <a:spcPct val="50000"/>
              </a:spcBef>
              <a:buFontTx/>
              <a:buChar char="•"/>
            </a:pPr>
            <a:r>
              <a:rPr lang="en-US" sz="2000" dirty="0"/>
              <a:t>Handling </a:t>
            </a:r>
            <a:r>
              <a:rPr lang="en-US" sz="2000" dirty="0" smtClean="0"/>
              <a:t>machine </a:t>
            </a:r>
            <a:r>
              <a:rPr lang="en-US" sz="2000" dirty="0"/>
              <a:t>tools</a:t>
            </a:r>
          </a:p>
          <a:p>
            <a:pPr eaLnBrk="1" hangingPunct="1">
              <a:spcBef>
                <a:spcPct val="50000"/>
              </a:spcBef>
              <a:buFontTx/>
              <a:buChar char="•"/>
            </a:pPr>
            <a:r>
              <a:rPr lang="en-US" sz="2000" dirty="0"/>
              <a:t>Spot welding</a:t>
            </a:r>
          </a:p>
          <a:p>
            <a:pPr eaLnBrk="1" hangingPunct="1">
              <a:spcBef>
                <a:spcPct val="50000"/>
              </a:spcBef>
              <a:buFontTx/>
              <a:buChar char="•"/>
            </a:pPr>
            <a:r>
              <a:rPr lang="en-US" sz="2000" dirty="0"/>
              <a:t>Handling </a:t>
            </a:r>
            <a:r>
              <a:rPr lang="en-US" sz="2000" dirty="0" err="1" smtClean="0"/>
              <a:t>diecasting</a:t>
            </a:r>
            <a:r>
              <a:rPr lang="en-US" sz="2000" dirty="0" smtClean="0"/>
              <a:t> </a:t>
            </a:r>
            <a:r>
              <a:rPr lang="en-US" sz="2000" dirty="0"/>
              <a:t>machines</a:t>
            </a:r>
          </a:p>
          <a:p>
            <a:pPr eaLnBrk="1" hangingPunct="1">
              <a:spcBef>
                <a:spcPct val="50000"/>
              </a:spcBef>
              <a:buFontTx/>
              <a:buChar char="•"/>
            </a:pPr>
            <a:r>
              <a:rPr lang="en-US" sz="2000" dirty="0"/>
              <a:t>Fettling machines</a:t>
            </a:r>
          </a:p>
          <a:p>
            <a:pPr eaLnBrk="1" hangingPunct="1">
              <a:spcBef>
                <a:spcPct val="50000"/>
              </a:spcBef>
              <a:buFontTx/>
              <a:buChar char="•"/>
            </a:pPr>
            <a:r>
              <a:rPr lang="en-US" sz="2000" dirty="0"/>
              <a:t>Gas welding</a:t>
            </a:r>
          </a:p>
          <a:p>
            <a:pPr eaLnBrk="1" hangingPunct="1">
              <a:spcBef>
                <a:spcPct val="50000"/>
              </a:spcBef>
              <a:buFontTx/>
              <a:buChar char="•"/>
            </a:pPr>
            <a:r>
              <a:rPr lang="en-US" sz="2000" dirty="0"/>
              <a:t>Arc welding</a:t>
            </a:r>
          </a:p>
          <a:p>
            <a:pPr eaLnBrk="1" hangingPunct="1">
              <a:spcBef>
                <a:spcPct val="50000"/>
              </a:spcBef>
              <a:buFontTx/>
              <a:buChar char="•"/>
            </a:pPr>
            <a:r>
              <a:rPr lang="en-US" sz="2000" dirty="0"/>
              <a:t>Spray painting</a:t>
            </a:r>
          </a:p>
        </p:txBody>
      </p:sp>
    </p:spTree>
    <p:extLst>
      <p:ext uri="{BB962C8B-B14F-4D97-AF65-F5344CB8AC3E}">
        <p14:creationId xmlns:p14="http://schemas.microsoft.com/office/powerpoint/2010/main" val="1238121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vs. Application</a:t>
            </a:r>
            <a:endParaRPr lang="en-US" dirty="0"/>
          </a:p>
        </p:txBody>
      </p:sp>
      <p:sp>
        <p:nvSpPr>
          <p:cNvPr id="7" name="Text Box 4"/>
          <p:cNvSpPr txBox="1">
            <a:spLocks noChangeArrowheads="1"/>
          </p:cNvSpPr>
          <p:nvPr/>
        </p:nvSpPr>
        <p:spPr bwMode="auto">
          <a:xfrm>
            <a:off x="2819400" y="4114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Times New Roman" pitchFamily="18" charset="0"/>
              </a:rPr>
              <a:t>Y</a:t>
            </a:r>
          </a:p>
        </p:txBody>
      </p:sp>
      <p:pic>
        <p:nvPicPr>
          <p:cNvPr id="8" name="Picture 12" descr="Single Sc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12192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Single Ga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1828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Single Join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410200"/>
            <a:ext cx="7794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Single Rotatio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124200"/>
            <a:ext cx="796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Single R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419600"/>
            <a:ext cx="1066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7"/>
          <p:cNvSpPr txBox="1">
            <a:spLocks noChangeArrowheads="1"/>
          </p:cNvSpPr>
          <p:nvPr/>
        </p:nvSpPr>
        <p:spPr bwMode="auto">
          <a:xfrm>
            <a:off x="5791200" y="914400"/>
            <a:ext cx="3048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000" dirty="0"/>
              <a:t>Pick and place</a:t>
            </a:r>
          </a:p>
          <a:p>
            <a:pPr eaLnBrk="1" hangingPunct="1">
              <a:spcBef>
                <a:spcPct val="50000"/>
              </a:spcBef>
              <a:buFontTx/>
              <a:buChar char="•"/>
            </a:pPr>
            <a:r>
              <a:rPr lang="en-US" sz="2000" dirty="0"/>
              <a:t>Application of sealant</a:t>
            </a:r>
          </a:p>
          <a:p>
            <a:pPr eaLnBrk="1" hangingPunct="1">
              <a:spcBef>
                <a:spcPct val="50000"/>
              </a:spcBef>
              <a:buFontTx/>
              <a:buChar char="•"/>
            </a:pPr>
            <a:r>
              <a:rPr lang="en-US" sz="2000" dirty="0"/>
              <a:t>Most assembly operations</a:t>
            </a:r>
          </a:p>
          <a:p>
            <a:pPr eaLnBrk="1" hangingPunct="1">
              <a:spcBef>
                <a:spcPct val="50000"/>
              </a:spcBef>
              <a:buFontTx/>
              <a:buChar char="•"/>
            </a:pPr>
            <a:r>
              <a:rPr lang="en-US" sz="2000" dirty="0"/>
              <a:t>Handling </a:t>
            </a:r>
            <a:r>
              <a:rPr lang="en-US" sz="2000" dirty="0" smtClean="0"/>
              <a:t>machine </a:t>
            </a:r>
            <a:r>
              <a:rPr lang="en-US" sz="2000" dirty="0"/>
              <a:t>tools</a:t>
            </a:r>
          </a:p>
          <a:p>
            <a:pPr eaLnBrk="1" hangingPunct="1">
              <a:spcBef>
                <a:spcPct val="50000"/>
              </a:spcBef>
              <a:buFontTx/>
              <a:buChar char="•"/>
            </a:pPr>
            <a:r>
              <a:rPr lang="en-US" sz="2000" dirty="0"/>
              <a:t>Spot welding</a:t>
            </a:r>
          </a:p>
          <a:p>
            <a:pPr eaLnBrk="1" hangingPunct="1">
              <a:spcBef>
                <a:spcPct val="50000"/>
              </a:spcBef>
              <a:buFontTx/>
              <a:buChar char="•"/>
            </a:pPr>
            <a:r>
              <a:rPr lang="en-US" sz="2000" dirty="0"/>
              <a:t>Handling </a:t>
            </a:r>
            <a:r>
              <a:rPr lang="en-US" sz="2000" dirty="0" err="1" smtClean="0"/>
              <a:t>diecasting</a:t>
            </a:r>
            <a:r>
              <a:rPr lang="en-US" sz="2000" dirty="0" smtClean="0"/>
              <a:t> </a:t>
            </a:r>
            <a:r>
              <a:rPr lang="en-US" sz="2000" dirty="0"/>
              <a:t>machines</a:t>
            </a:r>
          </a:p>
          <a:p>
            <a:pPr eaLnBrk="1" hangingPunct="1">
              <a:spcBef>
                <a:spcPct val="50000"/>
              </a:spcBef>
              <a:buFontTx/>
              <a:buChar char="•"/>
            </a:pPr>
            <a:r>
              <a:rPr lang="en-US" sz="2000" dirty="0"/>
              <a:t>Fettling machines</a:t>
            </a:r>
          </a:p>
          <a:p>
            <a:pPr eaLnBrk="1" hangingPunct="1">
              <a:spcBef>
                <a:spcPct val="50000"/>
              </a:spcBef>
              <a:buFontTx/>
              <a:buChar char="•"/>
            </a:pPr>
            <a:r>
              <a:rPr lang="en-US" sz="2000" dirty="0"/>
              <a:t>Gas welding</a:t>
            </a:r>
          </a:p>
          <a:p>
            <a:pPr eaLnBrk="1" hangingPunct="1">
              <a:spcBef>
                <a:spcPct val="50000"/>
              </a:spcBef>
              <a:buFontTx/>
              <a:buChar char="•"/>
            </a:pPr>
            <a:r>
              <a:rPr lang="en-US" sz="2000" dirty="0"/>
              <a:t>Arc welding</a:t>
            </a:r>
          </a:p>
          <a:p>
            <a:pPr eaLnBrk="1" hangingPunct="1">
              <a:spcBef>
                <a:spcPct val="50000"/>
              </a:spcBef>
              <a:buFontTx/>
              <a:buChar char="•"/>
            </a:pPr>
            <a:r>
              <a:rPr lang="en-US" sz="2000" dirty="0"/>
              <a:t>Spray painting</a:t>
            </a:r>
          </a:p>
        </p:txBody>
      </p:sp>
      <p:sp>
        <p:nvSpPr>
          <p:cNvPr id="14" name="Line 18"/>
          <p:cNvSpPr>
            <a:spLocks noChangeShapeType="1"/>
          </p:cNvSpPr>
          <p:nvPr/>
        </p:nvSpPr>
        <p:spPr bwMode="auto">
          <a:xfrm flipV="1">
            <a:off x="2667000" y="1143000"/>
            <a:ext cx="3048000" cy="7620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9"/>
          <p:cNvSpPr>
            <a:spLocks noChangeShapeType="1"/>
          </p:cNvSpPr>
          <p:nvPr/>
        </p:nvSpPr>
        <p:spPr bwMode="auto">
          <a:xfrm>
            <a:off x="2667000" y="1219200"/>
            <a:ext cx="3048000" cy="38100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2667000" y="1219200"/>
            <a:ext cx="3048000" cy="83820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1"/>
          <p:cNvSpPr>
            <a:spLocks noChangeShapeType="1"/>
          </p:cNvSpPr>
          <p:nvPr/>
        </p:nvSpPr>
        <p:spPr bwMode="auto">
          <a:xfrm>
            <a:off x="2667000" y="1219200"/>
            <a:ext cx="3048000" cy="160020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2"/>
          <p:cNvSpPr>
            <a:spLocks noChangeShapeType="1"/>
          </p:cNvSpPr>
          <p:nvPr/>
        </p:nvSpPr>
        <p:spPr bwMode="auto">
          <a:xfrm flipV="1">
            <a:off x="2667000" y="1143000"/>
            <a:ext cx="3048000" cy="1066800"/>
          </a:xfrm>
          <a:prstGeom prst="line">
            <a:avLst/>
          </a:prstGeom>
          <a:noFill/>
          <a:ln w="317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3"/>
          <p:cNvSpPr>
            <a:spLocks noChangeShapeType="1"/>
          </p:cNvSpPr>
          <p:nvPr/>
        </p:nvSpPr>
        <p:spPr bwMode="auto">
          <a:xfrm flipV="1">
            <a:off x="2667000" y="1600200"/>
            <a:ext cx="3048000" cy="609600"/>
          </a:xfrm>
          <a:prstGeom prst="line">
            <a:avLst/>
          </a:prstGeom>
          <a:noFill/>
          <a:ln w="317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4"/>
          <p:cNvSpPr>
            <a:spLocks noChangeShapeType="1"/>
          </p:cNvSpPr>
          <p:nvPr/>
        </p:nvSpPr>
        <p:spPr bwMode="auto">
          <a:xfrm flipV="1">
            <a:off x="2667000" y="2057400"/>
            <a:ext cx="3048000" cy="152400"/>
          </a:xfrm>
          <a:prstGeom prst="line">
            <a:avLst/>
          </a:prstGeom>
          <a:noFill/>
          <a:ln w="317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25"/>
          <p:cNvSpPr>
            <a:spLocks noChangeShapeType="1"/>
          </p:cNvSpPr>
          <p:nvPr/>
        </p:nvSpPr>
        <p:spPr bwMode="auto">
          <a:xfrm>
            <a:off x="2667000" y="2209800"/>
            <a:ext cx="3048000" cy="609600"/>
          </a:xfrm>
          <a:prstGeom prst="line">
            <a:avLst/>
          </a:prstGeom>
          <a:noFill/>
          <a:ln w="317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6"/>
          <p:cNvSpPr>
            <a:spLocks noChangeShapeType="1"/>
          </p:cNvSpPr>
          <p:nvPr/>
        </p:nvSpPr>
        <p:spPr bwMode="auto">
          <a:xfrm>
            <a:off x="2667000" y="2209800"/>
            <a:ext cx="3048000" cy="3429000"/>
          </a:xfrm>
          <a:prstGeom prst="line">
            <a:avLst/>
          </a:prstGeom>
          <a:noFill/>
          <a:ln w="317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7"/>
          <p:cNvSpPr>
            <a:spLocks noChangeShapeType="1"/>
          </p:cNvSpPr>
          <p:nvPr/>
        </p:nvSpPr>
        <p:spPr bwMode="auto">
          <a:xfrm flipV="1">
            <a:off x="2667000" y="2057400"/>
            <a:ext cx="3048000" cy="1524000"/>
          </a:xfrm>
          <a:prstGeom prst="line">
            <a:avLst/>
          </a:prstGeom>
          <a:noFill/>
          <a:ln w="3175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8"/>
          <p:cNvSpPr>
            <a:spLocks noChangeShapeType="1"/>
          </p:cNvSpPr>
          <p:nvPr/>
        </p:nvSpPr>
        <p:spPr bwMode="auto">
          <a:xfrm flipV="1">
            <a:off x="2667000" y="2819400"/>
            <a:ext cx="3048000" cy="762000"/>
          </a:xfrm>
          <a:prstGeom prst="line">
            <a:avLst/>
          </a:prstGeom>
          <a:noFill/>
          <a:ln w="3175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9"/>
          <p:cNvSpPr>
            <a:spLocks noChangeShapeType="1"/>
          </p:cNvSpPr>
          <p:nvPr/>
        </p:nvSpPr>
        <p:spPr bwMode="auto">
          <a:xfrm>
            <a:off x="2667000" y="3581400"/>
            <a:ext cx="3048000" cy="0"/>
          </a:xfrm>
          <a:prstGeom prst="line">
            <a:avLst/>
          </a:prstGeom>
          <a:noFill/>
          <a:ln w="3175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0"/>
          <p:cNvSpPr>
            <a:spLocks noChangeShapeType="1"/>
          </p:cNvSpPr>
          <p:nvPr/>
        </p:nvSpPr>
        <p:spPr bwMode="auto">
          <a:xfrm>
            <a:off x="2667000" y="3581400"/>
            <a:ext cx="3048000" cy="457200"/>
          </a:xfrm>
          <a:prstGeom prst="line">
            <a:avLst/>
          </a:prstGeom>
          <a:noFill/>
          <a:ln w="3175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1"/>
          <p:cNvSpPr>
            <a:spLocks noChangeShapeType="1"/>
          </p:cNvSpPr>
          <p:nvPr/>
        </p:nvSpPr>
        <p:spPr bwMode="auto">
          <a:xfrm flipV="1">
            <a:off x="2667000" y="2819400"/>
            <a:ext cx="3048000" cy="1905000"/>
          </a:xfrm>
          <a:prstGeom prst="line">
            <a:avLst/>
          </a:prstGeom>
          <a:noFill/>
          <a:ln w="31750">
            <a:solidFill>
              <a:srgbClr val="F0E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2"/>
          <p:cNvSpPr>
            <a:spLocks noChangeShapeType="1"/>
          </p:cNvSpPr>
          <p:nvPr/>
        </p:nvSpPr>
        <p:spPr bwMode="auto">
          <a:xfrm flipV="1">
            <a:off x="2667000" y="3581400"/>
            <a:ext cx="3048000" cy="1143000"/>
          </a:xfrm>
          <a:prstGeom prst="line">
            <a:avLst/>
          </a:prstGeom>
          <a:noFill/>
          <a:ln w="31750">
            <a:solidFill>
              <a:srgbClr val="F0E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33"/>
          <p:cNvSpPr>
            <a:spLocks noChangeShapeType="1"/>
          </p:cNvSpPr>
          <p:nvPr/>
        </p:nvSpPr>
        <p:spPr bwMode="auto">
          <a:xfrm flipV="1">
            <a:off x="2667000" y="4038600"/>
            <a:ext cx="3048000" cy="685800"/>
          </a:xfrm>
          <a:prstGeom prst="line">
            <a:avLst/>
          </a:prstGeom>
          <a:noFill/>
          <a:ln w="31750">
            <a:solidFill>
              <a:srgbClr val="F0E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34"/>
          <p:cNvSpPr>
            <a:spLocks noChangeShapeType="1"/>
          </p:cNvSpPr>
          <p:nvPr/>
        </p:nvSpPr>
        <p:spPr bwMode="auto">
          <a:xfrm flipV="1">
            <a:off x="2667000" y="4724400"/>
            <a:ext cx="3048000" cy="0"/>
          </a:xfrm>
          <a:prstGeom prst="line">
            <a:avLst/>
          </a:prstGeom>
          <a:noFill/>
          <a:ln w="31750">
            <a:solidFill>
              <a:srgbClr val="F0E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5"/>
          <p:cNvSpPr>
            <a:spLocks noChangeShapeType="1"/>
          </p:cNvSpPr>
          <p:nvPr/>
        </p:nvSpPr>
        <p:spPr bwMode="auto">
          <a:xfrm>
            <a:off x="2667000" y="4724400"/>
            <a:ext cx="3048000" cy="457200"/>
          </a:xfrm>
          <a:prstGeom prst="line">
            <a:avLst/>
          </a:prstGeom>
          <a:noFill/>
          <a:ln w="31750">
            <a:solidFill>
              <a:srgbClr val="F0E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6"/>
          <p:cNvSpPr>
            <a:spLocks noChangeShapeType="1"/>
          </p:cNvSpPr>
          <p:nvPr/>
        </p:nvSpPr>
        <p:spPr bwMode="auto">
          <a:xfrm>
            <a:off x="2667000" y="4724400"/>
            <a:ext cx="3048000" cy="914400"/>
          </a:xfrm>
          <a:prstGeom prst="line">
            <a:avLst/>
          </a:prstGeom>
          <a:noFill/>
          <a:ln w="31750">
            <a:solidFill>
              <a:srgbClr val="F0E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7"/>
          <p:cNvSpPr>
            <a:spLocks noChangeShapeType="1"/>
          </p:cNvSpPr>
          <p:nvPr/>
        </p:nvSpPr>
        <p:spPr bwMode="auto">
          <a:xfrm flipV="1">
            <a:off x="2667000" y="2057400"/>
            <a:ext cx="3048000" cy="36576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8"/>
          <p:cNvSpPr>
            <a:spLocks noChangeShapeType="1"/>
          </p:cNvSpPr>
          <p:nvPr/>
        </p:nvSpPr>
        <p:spPr bwMode="auto">
          <a:xfrm flipV="1">
            <a:off x="2667000" y="4038600"/>
            <a:ext cx="3048000" cy="16764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9"/>
          <p:cNvSpPr>
            <a:spLocks noChangeShapeType="1"/>
          </p:cNvSpPr>
          <p:nvPr/>
        </p:nvSpPr>
        <p:spPr bwMode="auto">
          <a:xfrm flipV="1">
            <a:off x="2667000" y="4724400"/>
            <a:ext cx="3048000" cy="9906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40"/>
          <p:cNvSpPr>
            <a:spLocks noChangeShapeType="1"/>
          </p:cNvSpPr>
          <p:nvPr/>
        </p:nvSpPr>
        <p:spPr bwMode="auto">
          <a:xfrm flipV="1">
            <a:off x="2667000" y="5181600"/>
            <a:ext cx="3048000" cy="5334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41"/>
          <p:cNvSpPr>
            <a:spLocks noChangeShapeType="1"/>
          </p:cNvSpPr>
          <p:nvPr/>
        </p:nvSpPr>
        <p:spPr bwMode="auto">
          <a:xfrm flipV="1">
            <a:off x="2667000" y="5638800"/>
            <a:ext cx="3048000" cy="762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2"/>
          <p:cNvSpPr>
            <a:spLocks noChangeShapeType="1"/>
          </p:cNvSpPr>
          <p:nvPr/>
        </p:nvSpPr>
        <p:spPr bwMode="auto">
          <a:xfrm>
            <a:off x="2667000" y="5715000"/>
            <a:ext cx="3048000" cy="4572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6744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500"/>
                            </p:stCondLst>
                            <p:childTnLst>
                              <p:par>
                                <p:cTn id="36" presetID="53"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1000"/>
                            </p:stCondLst>
                            <p:childTnLst>
                              <p:par>
                                <p:cTn id="42" presetID="53"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par>
                          <p:cTn id="47" fill="hold">
                            <p:stCondLst>
                              <p:cond delay="1500"/>
                            </p:stCondLst>
                            <p:childTnLst>
                              <p:par>
                                <p:cTn id="48" presetID="53"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par>
                          <p:cTn id="53" fill="hold">
                            <p:stCondLst>
                              <p:cond delay="2000"/>
                            </p:stCondLst>
                            <p:childTnLst>
                              <p:par>
                                <p:cTn id="54" presetID="53"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childTnLst>
                          </p:cTn>
                        </p:par>
                        <p:par>
                          <p:cTn id="66" fill="hold">
                            <p:stCondLst>
                              <p:cond delay="500"/>
                            </p:stCondLst>
                            <p:childTnLst>
                              <p:par>
                                <p:cTn id="67" presetID="53"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childTnLst>
                                </p:cTn>
                              </p:par>
                            </p:childTnLst>
                          </p:cTn>
                        </p:par>
                        <p:par>
                          <p:cTn id="72" fill="hold">
                            <p:stCondLst>
                              <p:cond delay="1000"/>
                            </p:stCondLst>
                            <p:childTnLst>
                              <p:par>
                                <p:cTn id="73" presetID="53"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par>
                          <p:cTn id="78" fill="hold">
                            <p:stCondLst>
                              <p:cond delay="1500"/>
                            </p:stCondLst>
                            <p:childTnLst>
                              <p:par>
                                <p:cTn id="79" presetID="53" presetClass="entr" presetSubtype="0"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par>
                          <p:cTn id="91" fill="hold">
                            <p:stCondLst>
                              <p:cond delay="500"/>
                            </p:stCondLst>
                            <p:childTnLst>
                              <p:par>
                                <p:cTn id="92" presetID="53"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500" fill="hold"/>
                                        <p:tgtEl>
                                          <p:spTgt spid="28"/>
                                        </p:tgtEl>
                                        <p:attrNameLst>
                                          <p:attrName>ppt_w</p:attrName>
                                        </p:attrNameLst>
                                      </p:cBhvr>
                                      <p:tavLst>
                                        <p:tav tm="0">
                                          <p:val>
                                            <p:fltVal val="0"/>
                                          </p:val>
                                        </p:tav>
                                        <p:tav tm="100000">
                                          <p:val>
                                            <p:strVal val="#ppt_w"/>
                                          </p:val>
                                        </p:tav>
                                      </p:tavLst>
                                    </p:anim>
                                    <p:anim calcmode="lin" valueType="num">
                                      <p:cBhvr>
                                        <p:cTn id="95" dur="500" fill="hold"/>
                                        <p:tgtEl>
                                          <p:spTgt spid="28"/>
                                        </p:tgtEl>
                                        <p:attrNameLst>
                                          <p:attrName>ppt_h</p:attrName>
                                        </p:attrNameLst>
                                      </p:cBhvr>
                                      <p:tavLst>
                                        <p:tav tm="0">
                                          <p:val>
                                            <p:fltVal val="0"/>
                                          </p:val>
                                        </p:tav>
                                        <p:tav tm="100000">
                                          <p:val>
                                            <p:strVal val="#ppt_h"/>
                                          </p:val>
                                        </p:tav>
                                      </p:tavLst>
                                    </p:anim>
                                    <p:animEffect transition="in" filter="fade">
                                      <p:cBhvr>
                                        <p:cTn id="96" dur="500"/>
                                        <p:tgtEl>
                                          <p:spTgt spid="28"/>
                                        </p:tgtEl>
                                      </p:cBhvr>
                                    </p:animEffect>
                                  </p:childTnLst>
                                </p:cTn>
                              </p:par>
                            </p:childTnLst>
                          </p:cTn>
                        </p:par>
                        <p:par>
                          <p:cTn id="97" fill="hold">
                            <p:stCondLst>
                              <p:cond delay="1000"/>
                            </p:stCondLst>
                            <p:childTnLst>
                              <p:par>
                                <p:cTn id="98" presetID="53" presetClass="entr" presetSubtype="0"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500" fill="hold"/>
                                        <p:tgtEl>
                                          <p:spTgt spid="29"/>
                                        </p:tgtEl>
                                        <p:attrNameLst>
                                          <p:attrName>ppt_w</p:attrName>
                                        </p:attrNameLst>
                                      </p:cBhvr>
                                      <p:tavLst>
                                        <p:tav tm="0">
                                          <p:val>
                                            <p:fltVal val="0"/>
                                          </p:val>
                                        </p:tav>
                                        <p:tav tm="100000">
                                          <p:val>
                                            <p:strVal val="#ppt_w"/>
                                          </p:val>
                                        </p:tav>
                                      </p:tavLst>
                                    </p:anim>
                                    <p:anim calcmode="lin" valueType="num">
                                      <p:cBhvr>
                                        <p:cTn id="101" dur="500" fill="hold"/>
                                        <p:tgtEl>
                                          <p:spTgt spid="29"/>
                                        </p:tgtEl>
                                        <p:attrNameLst>
                                          <p:attrName>ppt_h</p:attrName>
                                        </p:attrNameLst>
                                      </p:cBhvr>
                                      <p:tavLst>
                                        <p:tav tm="0">
                                          <p:val>
                                            <p:fltVal val="0"/>
                                          </p:val>
                                        </p:tav>
                                        <p:tav tm="100000">
                                          <p:val>
                                            <p:strVal val="#ppt_h"/>
                                          </p:val>
                                        </p:tav>
                                      </p:tavLst>
                                    </p:anim>
                                    <p:animEffect transition="in" filter="fade">
                                      <p:cBhvr>
                                        <p:cTn id="102" dur="500"/>
                                        <p:tgtEl>
                                          <p:spTgt spid="29"/>
                                        </p:tgtEl>
                                      </p:cBhvr>
                                    </p:animEffect>
                                  </p:childTnLst>
                                </p:cTn>
                              </p:par>
                            </p:childTnLst>
                          </p:cTn>
                        </p:par>
                        <p:par>
                          <p:cTn id="103" fill="hold">
                            <p:stCondLst>
                              <p:cond delay="1500"/>
                            </p:stCondLst>
                            <p:childTnLst>
                              <p:par>
                                <p:cTn id="104" presetID="53" presetClass="entr" presetSubtype="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par>
                          <p:cTn id="109" fill="hold">
                            <p:stCondLst>
                              <p:cond delay="2000"/>
                            </p:stCondLst>
                            <p:childTnLst>
                              <p:par>
                                <p:cTn id="110" presetID="53" presetClass="entr" presetSubtype="0" fill="hold" grpId="0" nodeType="after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500" fill="hold"/>
                                        <p:tgtEl>
                                          <p:spTgt spid="31"/>
                                        </p:tgtEl>
                                        <p:attrNameLst>
                                          <p:attrName>ppt_w</p:attrName>
                                        </p:attrNameLst>
                                      </p:cBhvr>
                                      <p:tavLst>
                                        <p:tav tm="0">
                                          <p:val>
                                            <p:fltVal val="0"/>
                                          </p:val>
                                        </p:tav>
                                        <p:tav tm="100000">
                                          <p:val>
                                            <p:strVal val="#ppt_w"/>
                                          </p:val>
                                        </p:tav>
                                      </p:tavLst>
                                    </p:anim>
                                    <p:anim calcmode="lin" valueType="num">
                                      <p:cBhvr>
                                        <p:cTn id="113" dur="500" fill="hold"/>
                                        <p:tgtEl>
                                          <p:spTgt spid="31"/>
                                        </p:tgtEl>
                                        <p:attrNameLst>
                                          <p:attrName>ppt_h</p:attrName>
                                        </p:attrNameLst>
                                      </p:cBhvr>
                                      <p:tavLst>
                                        <p:tav tm="0">
                                          <p:val>
                                            <p:fltVal val="0"/>
                                          </p:val>
                                        </p:tav>
                                        <p:tav tm="100000">
                                          <p:val>
                                            <p:strVal val="#ppt_h"/>
                                          </p:val>
                                        </p:tav>
                                      </p:tavLst>
                                    </p:anim>
                                    <p:animEffect transition="in" filter="fade">
                                      <p:cBhvr>
                                        <p:cTn id="114" dur="500"/>
                                        <p:tgtEl>
                                          <p:spTgt spid="31"/>
                                        </p:tgtEl>
                                      </p:cBhvr>
                                    </p:animEffect>
                                  </p:childTnLst>
                                </p:cTn>
                              </p:par>
                            </p:childTnLst>
                          </p:cTn>
                        </p:par>
                        <p:par>
                          <p:cTn id="115" fill="hold">
                            <p:stCondLst>
                              <p:cond delay="2500"/>
                            </p:stCondLst>
                            <p:childTnLst>
                              <p:par>
                                <p:cTn id="116" presetID="53"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 calcmode="lin" valueType="num">
                                      <p:cBhvr>
                                        <p:cTn id="118" dur="500" fill="hold"/>
                                        <p:tgtEl>
                                          <p:spTgt spid="32"/>
                                        </p:tgtEl>
                                        <p:attrNameLst>
                                          <p:attrName>ppt_w</p:attrName>
                                        </p:attrNameLst>
                                      </p:cBhvr>
                                      <p:tavLst>
                                        <p:tav tm="0">
                                          <p:val>
                                            <p:fltVal val="0"/>
                                          </p:val>
                                        </p:tav>
                                        <p:tav tm="100000">
                                          <p:val>
                                            <p:strVal val="#ppt_w"/>
                                          </p:val>
                                        </p:tav>
                                      </p:tavLst>
                                    </p:anim>
                                    <p:anim calcmode="lin" valueType="num">
                                      <p:cBhvr>
                                        <p:cTn id="119" dur="500" fill="hold"/>
                                        <p:tgtEl>
                                          <p:spTgt spid="32"/>
                                        </p:tgtEl>
                                        <p:attrNameLst>
                                          <p:attrName>ppt_h</p:attrName>
                                        </p:attrNameLst>
                                      </p:cBhvr>
                                      <p:tavLst>
                                        <p:tav tm="0">
                                          <p:val>
                                            <p:fltVal val="0"/>
                                          </p:val>
                                        </p:tav>
                                        <p:tav tm="100000">
                                          <p:val>
                                            <p:strVal val="#ppt_h"/>
                                          </p:val>
                                        </p:tav>
                                      </p:tavLst>
                                    </p:anim>
                                    <p:animEffect transition="in" filter="fade">
                                      <p:cBhvr>
                                        <p:cTn id="120" dur="500"/>
                                        <p:tgtEl>
                                          <p:spTgt spid="32"/>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anim calcmode="lin" valueType="num">
                                      <p:cBhvr>
                                        <p:cTn id="125" dur="500" fill="hold"/>
                                        <p:tgtEl>
                                          <p:spTgt spid="33"/>
                                        </p:tgtEl>
                                        <p:attrNameLst>
                                          <p:attrName>ppt_w</p:attrName>
                                        </p:attrNameLst>
                                      </p:cBhvr>
                                      <p:tavLst>
                                        <p:tav tm="0">
                                          <p:val>
                                            <p:fltVal val="0"/>
                                          </p:val>
                                        </p:tav>
                                        <p:tav tm="100000">
                                          <p:val>
                                            <p:strVal val="#ppt_w"/>
                                          </p:val>
                                        </p:tav>
                                      </p:tavLst>
                                    </p:anim>
                                    <p:anim calcmode="lin" valueType="num">
                                      <p:cBhvr>
                                        <p:cTn id="126" dur="500" fill="hold"/>
                                        <p:tgtEl>
                                          <p:spTgt spid="33"/>
                                        </p:tgtEl>
                                        <p:attrNameLst>
                                          <p:attrName>ppt_h</p:attrName>
                                        </p:attrNameLst>
                                      </p:cBhvr>
                                      <p:tavLst>
                                        <p:tav tm="0">
                                          <p:val>
                                            <p:fltVal val="0"/>
                                          </p:val>
                                        </p:tav>
                                        <p:tav tm="100000">
                                          <p:val>
                                            <p:strVal val="#ppt_h"/>
                                          </p:val>
                                        </p:tav>
                                      </p:tavLst>
                                    </p:anim>
                                    <p:animEffect transition="in" filter="fade">
                                      <p:cBhvr>
                                        <p:cTn id="127" dur="500"/>
                                        <p:tgtEl>
                                          <p:spTgt spid="33"/>
                                        </p:tgtEl>
                                      </p:cBhvr>
                                    </p:animEffect>
                                  </p:childTnLst>
                                </p:cTn>
                              </p:par>
                            </p:childTnLst>
                          </p:cTn>
                        </p:par>
                        <p:par>
                          <p:cTn id="128" fill="hold">
                            <p:stCondLst>
                              <p:cond delay="500"/>
                            </p:stCondLst>
                            <p:childTnLst>
                              <p:par>
                                <p:cTn id="129" presetID="53"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p:cTn id="131" dur="500" fill="hold"/>
                                        <p:tgtEl>
                                          <p:spTgt spid="34"/>
                                        </p:tgtEl>
                                        <p:attrNameLst>
                                          <p:attrName>ppt_w</p:attrName>
                                        </p:attrNameLst>
                                      </p:cBhvr>
                                      <p:tavLst>
                                        <p:tav tm="0">
                                          <p:val>
                                            <p:fltVal val="0"/>
                                          </p:val>
                                        </p:tav>
                                        <p:tav tm="100000">
                                          <p:val>
                                            <p:strVal val="#ppt_w"/>
                                          </p:val>
                                        </p:tav>
                                      </p:tavLst>
                                    </p:anim>
                                    <p:anim calcmode="lin" valueType="num">
                                      <p:cBhvr>
                                        <p:cTn id="132" dur="500" fill="hold"/>
                                        <p:tgtEl>
                                          <p:spTgt spid="34"/>
                                        </p:tgtEl>
                                        <p:attrNameLst>
                                          <p:attrName>ppt_h</p:attrName>
                                        </p:attrNameLst>
                                      </p:cBhvr>
                                      <p:tavLst>
                                        <p:tav tm="0">
                                          <p:val>
                                            <p:fltVal val="0"/>
                                          </p:val>
                                        </p:tav>
                                        <p:tav tm="100000">
                                          <p:val>
                                            <p:strVal val="#ppt_h"/>
                                          </p:val>
                                        </p:tav>
                                      </p:tavLst>
                                    </p:anim>
                                    <p:animEffect transition="in" filter="fade">
                                      <p:cBhvr>
                                        <p:cTn id="133" dur="500"/>
                                        <p:tgtEl>
                                          <p:spTgt spid="34"/>
                                        </p:tgtEl>
                                      </p:cBhvr>
                                    </p:animEffect>
                                  </p:childTnLst>
                                </p:cTn>
                              </p:par>
                            </p:childTnLst>
                          </p:cTn>
                        </p:par>
                        <p:par>
                          <p:cTn id="134" fill="hold">
                            <p:stCondLst>
                              <p:cond delay="1000"/>
                            </p:stCondLst>
                            <p:childTnLst>
                              <p:par>
                                <p:cTn id="135" presetID="53" presetClass="entr" presetSubtype="0"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500"/>
                            </p:stCondLst>
                            <p:childTnLst>
                              <p:par>
                                <p:cTn id="141" presetID="53" presetClass="entr" presetSubtype="0"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 calcmode="lin" valueType="num">
                                      <p:cBhvr>
                                        <p:cTn id="143" dur="500" fill="hold"/>
                                        <p:tgtEl>
                                          <p:spTgt spid="36"/>
                                        </p:tgtEl>
                                        <p:attrNameLst>
                                          <p:attrName>ppt_w</p:attrName>
                                        </p:attrNameLst>
                                      </p:cBhvr>
                                      <p:tavLst>
                                        <p:tav tm="0">
                                          <p:val>
                                            <p:fltVal val="0"/>
                                          </p:val>
                                        </p:tav>
                                        <p:tav tm="100000">
                                          <p:val>
                                            <p:strVal val="#ppt_w"/>
                                          </p:val>
                                        </p:tav>
                                      </p:tavLst>
                                    </p:anim>
                                    <p:anim calcmode="lin" valueType="num">
                                      <p:cBhvr>
                                        <p:cTn id="144" dur="500" fill="hold"/>
                                        <p:tgtEl>
                                          <p:spTgt spid="36"/>
                                        </p:tgtEl>
                                        <p:attrNameLst>
                                          <p:attrName>ppt_h</p:attrName>
                                        </p:attrNameLst>
                                      </p:cBhvr>
                                      <p:tavLst>
                                        <p:tav tm="0">
                                          <p:val>
                                            <p:fltVal val="0"/>
                                          </p:val>
                                        </p:tav>
                                        <p:tav tm="100000">
                                          <p:val>
                                            <p:strVal val="#ppt_h"/>
                                          </p:val>
                                        </p:tav>
                                      </p:tavLst>
                                    </p:anim>
                                    <p:animEffect transition="in" filter="fade">
                                      <p:cBhvr>
                                        <p:cTn id="145" dur="500"/>
                                        <p:tgtEl>
                                          <p:spTgt spid="36"/>
                                        </p:tgtEl>
                                      </p:cBhvr>
                                    </p:animEffect>
                                  </p:childTnLst>
                                </p:cTn>
                              </p:par>
                            </p:childTnLst>
                          </p:cTn>
                        </p:par>
                        <p:par>
                          <p:cTn id="146" fill="hold">
                            <p:stCondLst>
                              <p:cond delay="2000"/>
                            </p:stCondLst>
                            <p:childTnLst>
                              <p:par>
                                <p:cTn id="147" presetID="53" presetClass="entr" presetSubtype="0" fill="hold" grpId="0" nodeType="afterEffect">
                                  <p:stCondLst>
                                    <p:cond delay="0"/>
                                  </p:stCondLst>
                                  <p:childTnLst>
                                    <p:set>
                                      <p:cBhvr>
                                        <p:cTn id="148" dur="1" fill="hold">
                                          <p:stCondLst>
                                            <p:cond delay="0"/>
                                          </p:stCondLst>
                                        </p:cTn>
                                        <p:tgtEl>
                                          <p:spTgt spid="37"/>
                                        </p:tgtEl>
                                        <p:attrNameLst>
                                          <p:attrName>style.visibility</p:attrName>
                                        </p:attrNameLst>
                                      </p:cBhvr>
                                      <p:to>
                                        <p:strVal val="visible"/>
                                      </p:to>
                                    </p:set>
                                    <p:anim calcmode="lin" valueType="num">
                                      <p:cBhvr>
                                        <p:cTn id="149" dur="500" fill="hold"/>
                                        <p:tgtEl>
                                          <p:spTgt spid="37"/>
                                        </p:tgtEl>
                                        <p:attrNameLst>
                                          <p:attrName>ppt_w</p:attrName>
                                        </p:attrNameLst>
                                      </p:cBhvr>
                                      <p:tavLst>
                                        <p:tav tm="0">
                                          <p:val>
                                            <p:fltVal val="0"/>
                                          </p:val>
                                        </p:tav>
                                        <p:tav tm="100000">
                                          <p:val>
                                            <p:strVal val="#ppt_w"/>
                                          </p:val>
                                        </p:tav>
                                      </p:tavLst>
                                    </p:anim>
                                    <p:anim calcmode="lin" valueType="num">
                                      <p:cBhvr>
                                        <p:cTn id="150" dur="500" fill="hold"/>
                                        <p:tgtEl>
                                          <p:spTgt spid="37"/>
                                        </p:tgtEl>
                                        <p:attrNameLst>
                                          <p:attrName>ppt_h</p:attrName>
                                        </p:attrNameLst>
                                      </p:cBhvr>
                                      <p:tavLst>
                                        <p:tav tm="0">
                                          <p:val>
                                            <p:fltVal val="0"/>
                                          </p:val>
                                        </p:tav>
                                        <p:tav tm="100000">
                                          <p:val>
                                            <p:strVal val="#ppt_h"/>
                                          </p:val>
                                        </p:tav>
                                      </p:tavLst>
                                    </p:anim>
                                    <p:animEffect transition="in" filter="fade">
                                      <p:cBhvr>
                                        <p:cTn id="151" dur="500"/>
                                        <p:tgtEl>
                                          <p:spTgt spid="37"/>
                                        </p:tgtEl>
                                      </p:cBhvr>
                                    </p:animEffect>
                                  </p:childTnLst>
                                </p:cTn>
                              </p:par>
                            </p:childTnLst>
                          </p:cTn>
                        </p:par>
                        <p:par>
                          <p:cTn id="152" fill="hold">
                            <p:stCondLst>
                              <p:cond delay="2500"/>
                            </p:stCondLst>
                            <p:childTnLst>
                              <p:par>
                                <p:cTn id="153" presetID="53" presetClass="entr" presetSubtype="0" fill="hold" grpId="0" nodeType="afterEffect">
                                  <p:stCondLst>
                                    <p:cond delay="0"/>
                                  </p:stCondLst>
                                  <p:childTnLst>
                                    <p:set>
                                      <p:cBhvr>
                                        <p:cTn id="154" dur="1" fill="hold">
                                          <p:stCondLst>
                                            <p:cond delay="0"/>
                                          </p:stCondLst>
                                        </p:cTn>
                                        <p:tgtEl>
                                          <p:spTgt spid="38"/>
                                        </p:tgtEl>
                                        <p:attrNameLst>
                                          <p:attrName>style.visibility</p:attrName>
                                        </p:attrNameLst>
                                      </p:cBhvr>
                                      <p:to>
                                        <p:strVal val="visible"/>
                                      </p:to>
                                    </p:set>
                                    <p:anim calcmode="lin" valueType="num">
                                      <p:cBhvr>
                                        <p:cTn id="155" dur="500" fill="hold"/>
                                        <p:tgtEl>
                                          <p:spTgt spid="38"/>
                                        </p:tgtEl>
                                        <p:attrNameLst>
                                          <p:attrName>ppt_w</p:attrName>
                                        </p:attrNameLst>
                                      </p:cBhvr>
                                      <p:tavLst>
                                        <p:tav tm="0">
                                          <p:val>
                                            <p:fltVal val="0"/>
                                          </p:val>
                                        </p:tav>
                                        <p:tav tm="100000">
                                          <p:val>
                                            <p:strVal val="#ppt_w"/>
                                          </p:val>
                                        </p:tav>
                                      </p:tavLst>
                                    </p:anim>
                                    <p:anim calcmode="lin" valueType="num">
                                      <p:cBhvr>
                                        <p:cTn id="156" dur="500" fill="hold"/>
                                        <p:tgtEl>
                                          <p:spTgt spid="38"/>
                                        </p:tgtEl>
                                        <p:attrNameLst>
                                          <p:attrName>ppt_h</p:attrName>
                                        </p:attrNameLst>
                                      </p:cBhvr>
                                      <p:tavLst>
                                        <p:tav tm="0">
                                          <p:val>
                                            <p:fltVal val="0"/>
                                          </p:val>
                                        </p:tav>
                                        <p:tav tm="100000">
                                          <p:val>
                                            <p:strVal val="#ppt_h"/>
                                          </p:val>
                                        </p:tav>
                                      </p:tavLst>
                                    </p:anim>
                                    <p:animEffect transition="in" filter="fade">
                                      <p:cBhvr>
                                        <p:cTn id="1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 Control </a:t>
            </a:r>
            <a:r>
              <a:rPr lang="en-US" dirty="0" smtClean="0"/>
              <a:t>Systems</a:t>
            </a:r>
            <a:endParaRPr lang="en-US" dirty="0"/>
          </a:p>
        </p:txBody>
      </p:sp>
      <p:sp>
        <p:nvSpPr>
          <p:cNvPr id="3" name="Content Placeholder 2"/>
          <p:cNvSpPr>
            <a:spLocks noGrp="1"/>
          </p:cNvSpPr>
          <p:nvPr>
            <p:ph idx="1"/>
          </p:nvPr>
        </p:nvSpPr>
        <p:spPr/>
        <p:txBody>
          <a:bodyPr/>
          <a:lstStyle/>
          <a:p>
            <a:r>
              <a:rPr lang="en-US"/>
              <a:t>A </a:t>
            </a:r>
            <a:r>
              <a:rPr lang="en-US" smtClean="0"/>
              <a:t>control </a:t>
            </a:r>
            <a:r>
              <a:rPr lang="en-US" dirty="0"/>
              <a:t>system provides a logical sequence for a robot to follow.</a:t>
            </a:r>
          </a:p>
          <a:p>
            <a:r>
              <a:rPr lang="en-US" dirty="0" smtClean="0"/>
              <a:t>It </a:t>
            </a:r>
            <a:r>
              <a:rPr lang="en-US" dirty="0"/>
              <a:t>provides positional values required for each step of the process.</a:t>
            </a:r>
          </a:p>
          <a:p>
            <a:r>
              <a:rPr lang="en-US" dirty="0" smtClean="0"/>
              <a:t>The </a:t>
            </a:r>
            <a:r>
              <a:rPr lang="en-US" dirty="0"/>
              <a:t>robot then continuously checks those values to keep the system on course.</a:t>
            </a:r>
          </a:p>
          <a:p>
            <a:endParaRPr lang="en-US" dirty="0"/>
          </a:p>
        </p:txBody>
      </p:sp>
    </p:spTree>
    <p:extLst>
      <p:ext uri="{BB962C8B-B14F-4D97-AF65-F5344CB8AC3E}">
        <p14:creationId xmlns:p14="http://schemas.microsoft.com/office/powerpoint/2010/main" val="464022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 Control Systems</a:t>
            </a:r>
          </a:p>
        </p:txBody>
      </p:sp>
      <p:sp>
        <p:nvSpPr>
          <p:cNvPr id="3" name="Content Placeholder 2"/>
          <p:cNvSpPr>
            <a:spLocks noGrp="1"/>
          </p:cNvSpPr>
          <p:nvPr>
            <p:ph idx="1"/>
          </p:nvPr>
        </p:nvSpPr>
        <p:spPr/>
        <p:txBody>
          <a:bodyPr/>
          <a:lstStyle/>
          <a:p>
            <a:r>
              <a:rPr lang="en-US" dirty="0"/>
              <a:t>Two basic types of control </a:t>
            </a:r>
            <a:r>
              <a:rPr lang="en-US" dirty="0" smtClean="0"/>
              <a:t>systems</a:t>
            </a:r>
            <a:endParaRPr lang="en-US" dirty="0"/>
          </a:p>
          <a:p>
            <a:pPr lvl="1"/>
            <a:r>
              <a:rPr lang="en-US" dirty="0"/>
              <a:t>Point-to-Point</a:t>
            </a:r>
          </a:p>
          <a:p>
            <a:pPr lvl="1"/>
            <a:r>
              <a:rPr lang="en-US" dirty="0"/>
              <a:t>Continuous </a:t>
            </a:r>
            <a:r>
              <a:rPr lang="en-US" dirty="0" smtClean="0"/>
              <a:t>Path</a:t>
            </a:r>
            <a:endParaRPr lang="en-US" dirty="0"/>
          </a:p>
        </p:txBody>
      </p:sp>
    </p:spTree>
    <p:extLst>
      <p:ext uri="{BB962C8B-B14F-4D97-AF65-F5344CB8AC3E}">
        <p14:creationId xmlns:p14="http://schemas.microsoft.com/office/powerpoint/2010/main" val="886570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 Control </a:t>
            </a:r>
            <a:r>
              <a:rPr lang="en-US" dirty="0" smtClean="0"/>
              <a:t>Systems</a:t>
            </a:r>
            <a:endParaRPr lang="en-US" dirty="0"/>
          </a:p>
        </p:txBody>
      </p:sp>
      <p:sp>
        <p:nvSpPr>
          <p:cNvPr id="3" name="Content Placeholder 2"/>
          <p:cNvSpPr>
            <a:spLocks noGrp="1"/>
          </p:cNvSpPr>
          <p:nvPr>
            <p:ph idx="1"/>
          </p:nvPr>
        </p:nvSpPr>
        <p:spPr/>
        <p:txBody>
          <a:bodyPr/>
          <a:lstStyle/>
          <a:p>
            <a:r>
              <a:rPr lang="en-US" dirty="0"/>
              <a:t>Point-to-Point</a:t>
            </a:r>
          </a:p>
          <a:p>
            <a:pPr lvl="1"/>
            <a:r>
              <a:rPr lang="en-US" dirty="0"/>
              <a:t>Records beginning and ending positions</a:t>
            </a:r>
          </a:p>
          <a:p>
            <a:pPr lvl="1"/>
            <a:r>
              <a:rPr lang="en-US" dirty="0"/>
              <a:t>Determines the best path to take between those two points </a:t>
            </a:r>
          </a:p>
          <a:p>
            <a:pPr lvl="1"/>
            <a:r>
              <a:rPr lang="en-US" dirty="0" smtClean="0"/>
              <a:t>Used when greater </a:t>
            </a:r>
            <a:r>
              <a:rPr lang="en-US" dirty="0"/>
              <a:t>repeatability is required or when the specific path does not </a:t>
            </a:r>
            <a:r>
              <a:rPr lang="en-US" dirty="0" smtClean="0"/>
              <a:t>matter</a:t>
            </a:r>
            <a:endParaRPr lang="en-US" dirty="0"/>
          </a:p>
        </p:txBody>
      </p:sp>
    </p:spTree>
    <p:extLst>
      <p:ext uri="{BB962C8B-B14F-4D97-AF65-F5344CB8AC3E}">
        <p14:creationId xmlns:p14="http://schemas.microsoft.com/office/powerpoint/2010/main" val="3111724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 Control Systems</a:t>
            </a:r>
          </a:p>
        </p:txBody>
      </p:sp>
      <p:sp>
        <p:nvSpPr>
          <p:cNvPr id="3" name="Content Placeholder 2"/>
          <p:cNvSpPr>
            <a:spLocks noGrp="1"/>
          </p:cNvSpPr>
          <p:nvPr>
            <p:ph idx="1"/>
          </p:nvPr>
        </p:nvSpPr>
        <p:spPr/>
        <p:txBody>
          <a:bodyPr/>
          <a:lstStyle/>
          <a:p>
            <a:r>
              <a:rPr lang="en-US" dirty="0"/>
              <a:t>Continuous Path</a:t>
            </a:r>
          </a:p>
          <a:p>
            <a:pPr lvl="1"/>
            <a:r>
              <a:rPr lang="en-US" dirty="0"/>
              <a:t>The robot is programmed to follow an irregular path </a:t>
            </a:r>
            <a:r>
              <a:rPr lang="en-US" dirty="0" smtClean="0"/>
              <a:t>exactly as recorded</a:t>
            </a:r>
            <a:endParaRPr lang="en-US" dirty="0"/>
          </a:p>
          <a:p>
            <a:pPr lvl="1"/>
            <a:r>
              <a:rPr lang="en-US" dirty="0"/>
              <a:t>The path is represented by many </a:t>
            </a:r>
            <a:r>
              <a:rPr lang="en-US" dirty="0" smtClean="0"/>
              <a:t>stored points </a:t>
            </a:r>
            <a:r>
              <a:rPr lang="en-US" dirty="0"/>
              <a:t>close </a:t>
            </a:r>
            <a:r>
              <a:rPr lang="en-US" dirty="0" smtClean="0"/>
              <a:t>together</a:t>
            </a:r>
          </a:p>
          <a:p>
            <a:pPr lvl="1"/>
            <a:r>
              <a:rPr lang="en-US" dirty="0" smtClean="0"/>
              <a:t>During </a:t>
            </a:r>
            <a:r>
              <a:rPr lang="en-US" dirty="0"/>
              <a:t>the work cycle, the robot follows the points to reproduce a desired </a:t>
            </a:r>
            <a:r>
              <a:rPr lang="en-US" dirty="0" smtClean="0"/>
              <a:t>path</a:t>
            </a:r>
            <a:endParaRPr lang="en-US" dirty="0"/>
          </a:p>
        </p:txBody>
      </p:sp>
    </p:spTree>
    <p:extLst>
      <p:ext uri="{BB962C8B-B14F-4D97-AF65-F5344CB8AC3E}">
        <p14:creationId xmlns:p14="http://schemas.microsoft.com/office/powerpoint/2010/main" val="2267441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Robotics Subsystems</a:t>
            </a:r>
          </a:p>
        </p:txBody>
      </p:sp>
      <p:sp>
        <p:nvSpPr>
          <p:cNvPr id="9" name="Content Placeholder 8"/>
          <p:cNvSpPr>
            <a:spLocks noGrp="1"/>
          </p:cNvSpPr>
          <p:nvPr>
            <p:ph idx="1"/>
          </p:nvPr>
        </p:nvSpPr>
        <p:spPr/>
        <p:txBody>
          <a:bodyPr/>
          <a:lstStyle/>
          <a:p>
            <a:r>
              <a:rPr lang="en-US" dirty="0"/>
              <a:t>An industrial robot is a </a:t>
            </a:r>
            <a:r>
              <a:rPr lang="en-US" dirty="0" smtClean="0"/>
              <a:t>complex, technical </a:t>
            </a:r>
            <a:r>
              <a:rPr lang="en-US" dirty="0"/>
              <a:t>system consisting of several subsystems operating </a:t>
            </a:r>
            <a:r>
              <a:rPr lang="en-US" dirty="0" smtClean="0"/>
              <a:t>together</a:t>
            </a:r>
            <a:endParaRPr lang="en-US" dirty="0"/>
          </a:p>
          <a:p>
            <a:r>
              <a:rPr lang="en-US" dirty="0"/>
              <a:t>Three </a:t>
            </a:r>
            <a:r>
              <a:rPr lang="en-US" dirty="0" smtClean="0"/>
              <a:t>main subsystems </a:t>
            </a:r>
            <a:r>
              <a:rPr lang="en-US" dirty="0"/>
              <a:t>are:</a:t>
            </a:r>
          </a:p>
          <a:p>
            <a:pPr marL="971550" lvl="1" indent="-514350">
              <a:buFont typeface="+mj-lt"/>
              <a:buAutoNum type="arabicPeriod"/>
            </a:pPr>
            <a:r>
              <a:rPr lang="en-US" dirty="0"/>
              <a:t>Kinematics</a:t>
            </a:r>
          </a:p>
          <a:p>
            <a:pPr marL="971550" lvl="1" indent="-514350">
              <a:buFont typeface="+mj-lt"/>
              <a:buAutoNum type="arabicPeriod"/>
            </a:pPr>
            <a:r>
              <a:rPr lang="en-US" dirty="0"/>
              <a:t>Control systems</a:t>
            </a:r>
          </a:p>
          <a:p>
            <a:pPr marL="971550" lvl="1" indent="-514350">
              <a:buFont typeface="+mj-lt"/>
              <a:buAutoNum type="arabicPeriod"/>
            </a:pPr>
            <a:r>
              <a:rPr lang="en-US" dirty="0" smtClean="0"/>
              <a:t>Drive</a:t>
            </a:r>
            <a:endParaRPr lang="en-US" dirty="0"/>
          </a:p>
        </p:txBody>
      </p:sp>
    </p:spTree>
    <p:extLst>
      <p:ext uri="{BB962C8B-B14F-4D97-AF65-F5344CB8AC3E}">
        <p14:creationId xmlns:p14="http://schemas.microsoft.com/office/powerpoint/2010/main" val="3262124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Robotics Drive Systems</a:t>
            </a:r>
          </a:p>
        </p:txBody>
      </p:sp>
      <p:sp>
        <p:nvSpPr>
          <p:cNvPr id="3" name="Content Placeholder 2"/>
          <p:cNvSpPr>
            <a:spLocks noGrp="1"/>
          </p:cNvSpPr>
          <p:nvPr>
            <p:ph idx="1"/>
          </p:nvPr>
        </p:nvSpPr>
        <p:spPr/>
        <p:txBody>
          <a:bodyPr/>
          <a:lstStyle/>
          <a:p>
            <a:r>
              <a:rPr lang="en-US" dirty="0" smtClean="0"/>
              <a:t>Robotic </a:t>
            </a:r>
            <a:r>
              <a:rPr lang="en-US" dirty="0"/>
              <a:t>drive systems are typically one of three </a:t>
            </a:r>
            <a:r>
              <a:rPr lang="en-US" dirty="0" smtClean="0"/>
              <a:t>types</a:t>
            </a:r>
            <a:endParaRPr lang="en-US" dirty="0"/>
          </a:p>
          <a:p>
            <a:pPr lvl="1"/>
            <a:r>
              <a:rPr lang="en-US" dirty="0"/>
              <a:t>Electromechanical</a:t>
            </a:r>
          </a:p>
          <a:p>
            <a:pPr lvl="1"/>
            <a:r>
              <a:rPr lang="en-US" dirty="0"/>
              <a:t>Pneumatic</a:t>
            </a:r>
          </a:p>
          <a:p>
            <a:pPr lvl="1"/>
            <a:r>
              <a:rPr lang="en-US" dirty="0" smtClean="0"/>
              <a:t>Hydraulic</a:t>
            </a:r>
          </a:p>
          <a:p>
            <a:r>
              <a:rPr lang="en-US" dirty="0"/>
              <a:t>Drive systems determine</a:t>
            </a:r>
          </a:p>
          <a:p>
            <a:pPr lvl="1"/>
            <a:r>
              <a:rPr lang="en-US" dirty="0"/>
              <a:t>Speed of the arm</a:t>
            </a:r>
          </a:p>
          <a:p>
            <a:pPr lvl="1"/>
            <a:r>
              <a:rPr lang="en-US" dirty="0"/>
              <a:t>Strength of the robot</a:t>
            </a:r>
          </a:p>
          <a:p>
            <a:pPr lvl="1"/>
            <a:r>
              <a:rPr lang="en-US" dirty="0"/>
              <a:t>Dynamic performance</a:t>
            </a:r>
          </a:p>
          <a:p>
            <a:pPr lvl="1"/>
            <a:r>
              <a:rPr lang="en-US" dirty="0"/>
              <a:t>Application </a:t>
            </a:r>
            <a:r>
              <a:rPr lang="en-US" dirty="0" smtClean="0"/>
              <a:t>type</a:t>
            </a:r>
            <a:endParaRPr lang="en-US" dirty="0"/>
          </a:p>
        </p:txBody>
      </p:sp>
      <p:pic>
        <p:nvPicPr>
          <p:cNvPr id="4" name="Picture 4" descr="152_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191000"/>
            <a:ext cx="327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022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Electromechanical Drive </a:t>
            </a:r>
            <a:r>
              <a:rPr lang="en-US" dirty="0"/>
              <a:t>Systems</a:t>
            </a:r>
          </a:p>
        </p:txBody>
      </p:sp>
      <p:sp>
        <p:nvSpPr>
          <p:cNvPr id="3" name="Content Placeholder 2"/>
          <p:cNvSpPr>
            <a:spLocks noGrp="1"/>
          </p:cNvSpPr>
          <p:nvPr>
            <p:ph idx="1"/>
          </p:nvPr>
        </p:nvSpPr>
        <p:spPr/>
        <p:txBody>
          <a:bodyPr/>
          <a:lstStyle/>
          <a:p>
            <a:r>
              <a:rPr lang="en-US" dirty="0" smtClean="0"/>
              <a:t>Driven by</a:t>
            </a:r>
            <a:endParaRPr lang="en-US" dirty="0"/>
          </a:p>
          <a:p>
            <a:pPr lvl="1"/>
            <a:r>
              <a:rPr lang="en-US" dirty="0"/>
              <a:t>Servo Motors</a:t>
            </a:r>
          </a:p>
          <a:p>
            <a:pPr lvl="1"/>
            <a:r>
              <a:rPr lang="en-US" dirty="0"/>
              <a:t>Stepper Motors</a:t>
            </a:r>
          </a:p>
          <a:p>
            <a:pPr lvl="1"/>
            <a:r>
              <a:rPr lang="en-US" dirty="0"/>
              <a:t>Pulse Motors</a:t>
            </a:r>
          </a:p>
          <a:p>
            <a:pPr lvl="1"/>
            <a:r>
              <a:rPr lang="en-US" dirty="0"/>
              <a:t>Direct Drive Electronic </a:t>
            </a:r>
            <a:r>
              <a:rPr lang="en-US" dirty="0" smtClean="0"/>
              <a:t>Motors</a:t>
            </a:r>
            <a:endParaRPr lang="en-US" dirty="0"/>
          </a:p>
        </p:txBody>
      </p:sp>
    </p:spTree>
    <p:extLst>
      <p:ext uri="{BB962C8B-B14F-4D97-AF65-F5344CB8AC3E}">
        <p14:creationId xmlns:p14="http://schemas.microsoft.com/office/powerpoint/2010/main" val="886570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Drive Systems</a:t>
            </a:r>
          </a:p>
        </p:txBody>
      </p:sp>
      <p:sp>
        <p:nvSpPr>
          <p:cNvPr id="3" name="Content Placeholder 2"/>
          <p:cNvSpPr>
            <a:spLocks noGrp="1"/>
          </p:cNvSpPr>
          <p:nvPr>
            <p:ph idx="1"/>
          </p:nvPr>
        </p:nvSpPr>
        <p:spPr/>
        <p:txBody>
          <a:bodyPr/>
          <a:lstStyle/>
          <a:p>
            <a:r>
              <a:rPr lang="en-US" dirty="0" smtClean="0"/>
              <a:t>Advantage</a:t>
            </a:r>
            <a:endParaRPr lang="en-US" dirty="0"/>
          </a:p>
          <a:p>
            <a:pPr lvl="1"/>
            <a:r>
              <a:rPr lang="en-US" dirty="0"/>
              <a:t>Precise motion control</a:t>
            </a:r>
          </a:p>
          <a:p>
            <a:pPr lvl="1"/>
            <a:r>
              <a:rPr lang="en-US" dirty="0"/>
              <a:t>Greater strength</a:t>
            </a:r>
          </a:p>
          <a:p>
            <a:r>
              <a:rPr lang="en-US" dirty="0"/>
              <a:t>Disadvantage</a:t>
            </a:r>
          </a:p>
          <a:p>
            <a:pPr lvl="1"/>
            <a:r>
              <a:rPr lang="en-US" dirty="0"/>
              <a:t>Expensive and inefficient</a:t>
            </a:r>
          </a:p>
          <a:p>
            <a:pPr lvl="1"/>
            <a:r>
              <a:rPr lang="en-US" dirty="0"/>
              <a:t>High maintenance</a:t>
            </a:r>
          </a:p>
          <a:p>
            <a:pPr lvl="1"/>
            <a:r>
              <a:rPr lang="en-US" dirty="0" smtClean="0"/>
              <a:t>Noisy</a:t>
            </a:r>
            <a:endParaRPr lang="en-US" dirty="0"/>
          </a:p>
        </p:txBody>
      </p:sp>
    </p:spTree>
    <p:extLst>
      <p:ext uri="{BB962C8B-B14F-4D97-AF65-F5344CB8AC3E}">
        <p14:creationId xmlns:p14="http://schemas.microsoft.com/office/powerpoint/2010/main" val="3111724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Pneumatic Drive Systems</a:t>
            </a:r>
          </a:p>
        </p:txBody>
      </p:sp>
      <p:sp>
        <p:nvSpPr>
          <p:cNvPr id="3" name="Content Placeholder 2"/>
          <p:cNvSpPr>
            <a:spLocks noGrp="1"/>
          </p:cNvSpPr>
          <p:nvPr>
            <p:ph idx="1"/>
          </p:nvPr>
        </p:nvSpPr>
        <p:spPr/>
        <p:txBody>
          <a:bodyPr/>
          <a:lstStyle/>
          <a:p>
            <a:r>
              <a:rPr lang="en-US" dirty="0" smtClean="0"/>
              <a:t>Advantage </a:t>
            </a:r>
            <a:endParaRPr lang="en-US" dirty="0"/>
          </a:p>
          <a:p>
            <a:pPr lvl="1"/>
            <a:r>
              <a:rPr lang="en-US" dirty="0"/>
              <a:t>Uses inexpensive compressed air to operate</a:t>
            </a:r>
          </a:p>
          <a:p>
            <a:pPr lvl="1"/>
            <a:r>
              <a:rPr lang="en-US" dirty="0"/>
              <a:t>Good for clamping work pieces</a:t>
            </a:r>
          </a:p>
          <a:p>
            <a:r>
              <a:rPr lang="en-US" dirty="0"/>
              <a:t>Disadvantage</a:t>
            </a:r>
          </a:p>
          <a:p>
            <a:pPr lvl="1"/>
            <a:r>
              <a:rPr lang="en-US" dirty="0"/>
              <a:t>Speed and position not easily controlled</a:t>
            </a:r>
          </a:p>
          <a:p>
            <a:endParaRPr lang="en-US" dirty="0"/>
          </a:p>
        </p:txBody>
      </p:sp>
    </p:spTree>
    <p:extLst>
      <p:ext uri="{BB962C8B-B14F-4D97-AF65-F5344CB8AC3E}">
        <p14:creationId xmlns:p14="http://schemas.microsoft.com/office/powerpoint/2010/main" val="2267441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Hydraulic Drive Systems</a:t>
            </a:r>
          </a:p>
        </p:txBody>
      </p:sp>
      <p:sp>
        <p:nvSpPr>
          <p:cNvPr id="3" name="Content Placeholder 2"/>
          <p:cNvSpPr>
            <a:spLocks noGrp="1"/>
          </p:cNvSpPr>
          <p:nvPr>
            <p:ph idx="1"/>
          </p:nvPr>
        </p:nvSpPr>
        <p:spPr/>
        <p:txBody>
          <a:bodyPr/>
          <a:lstStyle/>
          <a:p>
            <a:r>
              <a:rPr lang="en-US" dirty="0"/>
              <a:t>Advantage</a:t>
            </a:r>
          </a:p>
          <a:p>
            <a:pPr lvl="1"/>
            <a:r>
              <a:rPr lang="en-US" dirty="0"/>
              <a:t>Compact</a:t>
            </a:r>
          </a:p>
          <a:p>
            <a:pPr lvl="1"/>
            <a:r>
              <a:rPr lang="en-US" dirty="0"/>
              <a:t>Allows for high levels of force and power, combined with accurate control</a:t>
            </a:r>
          </a:p>
          <a:p>
            <a:pPr lvl="1"/>
            <a:r>
              <a:rPr lang="en-US" dirty="0"/>
              <a:t>Converts forces from a liquid into rotational or linear forces</a:t>
            </a:r>
          </a:p>
          <a:p>
            <a:pPr lvl="1"/>
            <a:r>
              <a:rPr lang="en-US" dirty="0"/>
              <a:t>Quickly being replaced by servo-driven ball screw type </a:t>
            </a:r>
            <a:r>
              <a:rPr lang="en-US" dirty="0" smtClean="0"/>
              <a:t>systems</a:t>
            </a:r>
            <a:endParaRPr lang="en-US" dirty="0"/>
          </a:p>
        </p:txBody>
      </p:sp>
    </p:spTree>
    <p:extLst>
      <p:ext uri="{BB962C8B-B14F-4D97-AF65-F5344CB8AC3E}">
        <p14:creationId xmlns:p14="http://schemas.microsoft.com/office/powerpoint/2010/main" val="3961517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Hydraulic Drive Systems</a:t>
            </a:r>
          </a:p>
        </p:txBody>
      </p:sp>
      <p:sp>
        <p:nvSpPr>
          <p:cNvPr id="3" name="Content Placeholder 2"/>
          <p:cNvSpPr>
            <a:spLocks noGrp="1"/>
          </p:cNvSpPr>
          <p:nvPr>
            <p:ph idx="1"/>
          </p:nvPr>
        </p:nvSpPr>
        <p:spPr/>
        <p:txBody>
          <a:bodyPr/>
          <a:lstStyle/>
          <a:p>
            <a:r>
              <a:rPr lang="en-US" dirty="0" smtClean="0"/>
              <a:t>Disadvantage</a:t>
            </a:r>
            <a:endParaRPr lang="en-US" dirty="0"/>
          </a:p>
          <a:p>
            <a:pPr lvl="1"/>
            <a:r>
              <a:rPr lang="en-US" dirty="0"/>
              <a:t>Messy. Fluid may contaminate parts, mess up other handling machines, and may not take a finish.</a:t>
            </a:r>
          </a:p>
          <a:p>
            <a:pPr lvl="1"/>
            <a:r>
              <a:rPr lang="en-US" dirty="0"/>
              <a:t>Not environmentally friendly – fluid can be toxic.</a:t>
            </a:r>
          </a:p>
          <a:p>
            <a:pPr lvl="1"/>
            <a:r>
              <a:rPr lang="en-US" dirty="0"/>
              <a:t>May require costly clean up and disposal</a:t>
            </a:r>
            <a:r>
              <a:rPr lang="en-US" dirty="0" smtClean="0"/>
              <a:t>.</a:t>
            </a:r>
            <a:endParaRPr lang="en-US" dirty="0"/>
          </a:p>
        </p:txBody>
      </p:sp>
    </p:spTree>
    <p:extLst>
      <p:ext uri="{BB962C8B-B14F-4D97-AF65-F5344CB8AC3E}">
        <p14:creationId xmlns:p14="http://schemas.microsoft.com/office/powerpoint/2010/main" val="3934197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 Sensors</a:t>
            </a:r>
            <a:endParaRPr lang="en-US" dirty="0"/>
          </a:p>
        </p:txBody>
      </p:sp>
      <p:sp>
        <p:nvSpPr>
          <p:cNvPr id="3" name="Content Placeholder 2"/>
          <p:cNvSpPr>
            <a:spLocks noGrp="1"/>
          </p:cNvSpPr>
          <p:nvPr>
            <p:ph idx="1"/>
          </p:nvPr>
        </p:nvSpPr>
        <p:spPr/>
        <p:txBody>
          <a:bodyPr/>
          <a:lstStyle/>
          <a:p>
            <a:r>
              <a:rPr lang="en-US" dirty="0" smtClean="0"/>
              <a:t>Robot sensors provide closed loop control</a:t>
            </a:r>
          </a:p>
          <a:p>
            <a:r>
              <a:rPr lang="en-US" dirty="0" smtClean="0"/>
              <a:t>Typical functions</a:t>
            </a:r>
          </a:p>
          <a:p>
            <a:pPr lvl="1"/>
            <a:r>
              <a:rPr lang="en-US" dirty="0" smtClean="0"/>
              <a:t>Detect </a:t>
            </a:r>
            <a:r>
              <a:rPr lang="en-US" dirty="0"/>
              <a:t>positions</a:t>
            </a:r>
          </a:p>
          <a:p>
            <a:pPr lvl="1"/>
            <a:r>
              <a:rPr lang="en-US" dirty="0"/>
              <a:t>Orientate parts</a:t>
            </a:r>
          </a:p>
          <a:p>
            <a:pPr lvl="1"/>
            <a:r>
              <a:rPr lang="en-US" dirty="0"/>
              <a:t>Ensure consistent product quality</a:t>
            </a:r>
          </a:p>
          <a:p>
            <a:pPr lvl="1"/>
            <a:r>
              <a:rPr lang="en-US" dirty="0"/>
              <a:t>Read part characteristics</a:t>
            </a:r>
          </a:p>
          <a:p>
            <a:pPr lvl="1"/>
            <a:r>
              <a:rPr lang="en-US" dirty="0"/>
              <a:t>Identify obstacles</a:t>
            </a:r>
          </a:p>
          <a:p>
            <a:pPr lvl="1"/>
            <a:r>
              <a:rPr lang="en-US" dirty="0"/>
              <a:t>Determine and analyze system malfunctions</a:t>
            </a:r>
          </a:p>
          <a:p>
            <a:endParaRPr lang="en-US" dirty="0"/>
          </a:p>
        </p:txBody>
      </p:sp>
      <p:pic>
        <p:nvPicPr>
          <p:cNvPr id="4" name="Picture 5" descr="MPj040269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514600"/>
            <a:ext cx="223478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517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 Sensors</a:t>
            </a:r>
          </a:p>
        </p:txBody>
      </p:sp>
      <p:sp>
        <p:nvSpPr>
          <p:cNvPr id="3" name="Content Placeholder 2"/>
          <p:cNvSpPr>
            <a:spLocks noGrp="1"/>
          </p:cNvSpPr>
          <p:nvPr>
            <p:ph idx="1"/>
          </p:nvPr>
        </p:nvSpPr>
        <p:spPr/>
        <p:txBody>
          <a:bodyPr/>
          <a:lstStyle/>
          <a:p>
            <a:r>
              <a:rPr lang="en-US" dirty="0" smtClean="0"/>
              <a:t>Examples</a:t>
            </a:r>
          </a:p>
          <a:p>
            <a:pPr lvl="1"/>
            <a:r>
              <a:rPr lang="en-US" dirty="0"/>
              <a:t>Micro Switch</a:t>
            </a:r>
          </a:p>
          <a:p>
            <a:pPr lvl="1"/>
            <a:r>
              <a:rPr lang="en-US" dirty="0"/>
              <a:t>Solid-State Switch</a:t>
            </a:r>
          </a:p>
          <a:p>
            <a:pPr lvl="1"/>
            <a:r>
              <a:rPr lang="en-US" dirty="0"/>
              <a:t>Proximity Sensors</a:t>
            </a:r>
          </a:p>
          <a:p>
            <a:pPr lvl="1"/>
            <a:r>
              <a:rPr lang="en-US" dirty="0"/>
              <a:t>Photoelectric Sensors</a:t>
            </a:r>
          </a:p>
          <a:p>
            <a:pPr lvl="1"/>
            <a:r>
              <a:rPr lang="en-US" dirty="0"/>
              <a:t>Rotary Position </a:t>
            </a:r>
            <a:r>
              <a:rPr lang="en-US" dirty="0" smtClean="0"/>
              <a:t>Sensors</a:t>
            </a:r>
          </a:p>
        </p:txBody>
      </p:sp>
    </p:spTree>
    <p:extLst>
      <p:ext uri="{BB962C8B-B14F-4D97-AF65-F5344CB8AC3E}">
        <p14:creationId xmlns:p14="http://schemas.microsoft.com/office/powerpoint/2010/main" val="3961517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 </a:t>
            </a:r>
            <a:r>
              <a:rPr lang="en-US" dirty="0" smtClean="0"/>
              <a:t>Sensors: Encoders</a:t>
            </a:r>
            <a:endParaRPr lang="en-US" dirty="0"/>
          </a:p>
        </p:txBody>
      </p:sp>
      <p:sp>
        <p:nvSpPr>
          <p:cNvPr id="3" name="Content Placeholder 2"/>
          <p:cNvSpPr>
            <a:spLocks noGrp="1"/>
          </p:cNvSpPr>
          <p:nvPr>
            <p:ph idx="1"/>
          </p:nvPr>
        </p:nvSpPr>
        <p:spPr/>
        <p:txBody>
          <a:bodyPr/>
          <a:lstStyle/>
          <a:p>
            <a:r>
              <a:rPr lang="en-US" dirty="0" smtClean="0"/>
              <a:t>Encoders provide position information for a robot or machine such as a mill</a:t>
            </a:r>
          </a:p>
          <a:p>
            <a:r>
              <a:rPr lang="en-US" dirty="0" smtClean="0"/>
              <a:t>As a robot or machine moves, the encoder disk produces a signal</a:t>
            </a:r>
          </a:p>
          <a:p>
            <a:r>
              <a:rPr lang="en-US" dirty="0" smtClean="0"/>
              <a:t>Below are disks representing two encoder types</a:t>
            </a:r>
          </a:p>
        </p:txBody>
      </p:sp>
      <p:grpSp>
        <p:nvGrpSpPr>
          <p:cNvPr id="8" name="Group 7"/>
          <p:cNvGrpSpPr/>
          <p:nvPr/>
        </p:nvGrpSpPr>
        <p:grpSpPr>
          <a:xfrm>
            <a:off x="3505200" y="3878590"/>
            <a:ext cx="2295811" cy="2834620"/>
            <a:chOff x="1371599" y="3507770"/>
            <a:chExt cx="2295811" cy="2834620"/>
          </a:xfrm>
        </p:grpSpPr>
        <p:pic>
          <p:nvPicPr>
            <p:cNvPr id="4" name="Picture 2" descr="enco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599" y="4056390"/>
              <a:ext cx="229581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27460" y="3507770"/>
              <a:ext cx="1584088" cy="523220"/>
            </a:xfrm>
            <a:prstGeom prst="rect">
              <a:avLst/>
            </a:prstGeom>
            <a:noFill/>
          </p:spPr>
          <p:txBody>
            <a:bodyPr wrap="none" rtlCol="0">
              <a:spAutoFit/>
            </a:bodyPr>
            <a:lstStyle/>
            <a:p>
              <a:r>
                <a:rPr lang="en-US" sz="2800" dirty="0" smtClean="0"/>
                <a:t>Absolute</a:t>
              </a:r>
              <a:endParaRPr lang="en-US" dirty="0"/>
            </a:p>
          </p:txBody>
        </p:sp>
      </p:grpSp>
      <p:grpSp>
        <p:nvGrpSpPr>
          <p:cNvPr id="9" name="Group 8"/>
          <p:cNvGrpSpPr/>
          <p:nvPr/>
        </p:nvGrpSpPr>
        <p:grpSpPr>
          <a:xfrm>
            <a:off x="6400799" y="3878590"/>
            <a:ext cx="2300836" cy="2809220"/>
            <a:chOff x="5029199" y="3591580"/>
            <a:chExt cx="2300836" cy="2809220"/>
          </a:xfrm>
        </p:grpSpPr>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199" y="4114800"/>
              <a:ext cx="230083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47122" y="3591580"/>
              <a:ext cx="2064989" cy="523220"/>
            </a:xfrm>
            <a:prstGeom prst="rect">
              <a:avLst/>
            </a:prstGeom>
            <a:noFill/>
          </p:spPr>
          <p:txBody>
            <a:bodyPr wrap="none" rtlCol="0">
              <a:spAutoFit/>
            </a:bodyPr>
            <a:lstStyle/>
            <a:p>
              <a:r>
                <a:rPr lang="en-US" sz="2800" dirty="0" smtClean="0"/>
                <a:t>Incremental</a:t>
              </a:r>
              <a:endParaRPr lang="en-US" dirty="0"/>
            </a:p>
          </p:txBody>
        </p:sp>
      </p:grpSp>
    </p:spTree>
    <p:extLst>
      <p:ext uri="{BB962C8B-B14F-4D97-AF65-F5344CB8AC3E}">
        <p14:creationId xmlns:p14="http://schemas.microsoft.com/office/powerpoint/2010/main" val="3961517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 </a:t>
            </a:r>
            <a:r>
              <a:rPr lang="en-US" dirty="0" smtClean="0"/>
              <a:t>Sensors: Encoders</a:t>
            </a:r>
            <a:endParaRPr lang="en-US" dirty="0"/>
          </a:p>
        </p:txBody>
      </p:sp>
      <p:pic>
        <p:nvPicPr>
          <p:cNvPr id="4" name="Picture 2" descr="enco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7351" y="0"/>
            <a:ext cx="183664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r>
              <a:rPr lang="en-US" dirty="0" smtClean="0"/>
              <a:t>Absolute Encoder</a:t>
            </a:r>
          </a:p>
          <a:p>
            <a:pPr lvl="1"/>
            <a:r>
              <a:rPr lang="en-US" dirty="0" smtClean="0"/>
              <a:t>A unique pattern on the disk is interpreted as a known location at each position</a:t>
            </a:r>
          </a:p>
          <a:p>
            <a:pPr lvl="1"/>
            <a:r>
              <a:rPr lang="en-US" dirty="0" smtClean="0"/>
              <a:t>Count </a:t>
            </a:r>
            <a:r>
              <a:rPr lang="en-US" dirty="0"/>
              <a:t>remains absolute despite potential power </a:t>
            </a:r>
            <a:r>
              <a:rPr lang="en-US" dirty="0" smtClean="0"/>
              <a:t>disconnections</a:t>
            </a:r>
          </a:p>
        </p:txBody>
      </p:sp>
    </p:spTree>
    <p:extLst>
      <p:ext uri="{BB962C8B-B14F-4D97-AF65-F5344CB8AC3E}">
        <p14:creationId xmlns:p14="http://schemas.microsoft.com/office/powerpoint/2010/main" val="2859793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Kinematics</a:t>
            </a:r>
          </a:p>
        </p:txBody>
      </p:sp>
      <p:sp>
        <p:nvSpPr>
          <p:cNvPr id="9" name="Content Placeholder 8"/>
          <p:cNvSpPr>
            <a:spLocks noGrp="1"/>
          </p:cNvSpPr>
          <p:nvPr>
            <p:ph idx="1"/>
          </p:nvPr>
        </p:nvSpPr>
        <p:spPr/>
        <p:txBody>
          <a:bodyPr/>
          <a:lstStyle/>
          <a:p>
            <a:r>
              <a:rPr lang="en-US" dirty="0"/>
              <a:t>Kinematics is the spatial arrangement of the axes of movement in relation to one </a:t>
            </a:r>
            <a:r>
              <a:rPr lang="en-US" dirty="0" smtClean="0"/>
              <a:t>another</a:t>
            </a:r>
          </a:p>
          <a:p>
            <a:r>
              <a:rPr lang="en-US" dirty="0"/>
              <a:t>Basic types of movement of an industrial </a:t>
            </a:r>
            <a:r>
              <a:rPr lang="en-US" dirty="0" smtClean="0"/>
              <a:t>robot</a:t>
            </a:r>
            <a:endParaRPr lang="en-US" dirty="0"/>
          </a:p>
          <a:p>
            <a:pPr lvl="1"/>
            <a:r>
              <a:rPr lang="en-US" dirty="0"/>
              <a:t>Cartesian coordinate robot</a:t>
            </a:r>
          </a:p>
          <a:p>
            <a:pPr lvl="1"/>
            <a:r>
              <a:rPr lang="en-US" dirty="0"/>
              <a:t>Cylindrical coordinate robot</a:t>
            </a:r>
          </a:p>
          <a:p>
            <a:pPr lvl="1"/>
            <a:r>
              <a:rPr lang="en-US" dirty="0"/>
              <a:t>Polar coordinate robot</a:t>
            </a:r>
          </a:p>
          <a:p>
            <a:pPr lvl="1"/>
            <a:r>
              <a:rPr lang="en-US" dirty="0"/>
              <a:t>Jointed arm robot</a:t>
            </a:r>
          </a:p>
          <a:p>
            <a:pPr lvl="1"/>
            <a:r>
              <a:rPr lang="en-US" dirty="0"/>
              <a:t>SCARA </a:t>
            </a:r>
            <a:r>
              <a:rPr lang="en-US" dirty="0" smtClean="0"/>
              <a:t>robot</a:t>
            </a:r>
            <a:endParaRPr lang="en-US" dirty="0"/>
          </a:p>
        </p:txBody>
      </p:sp>
      <p:pic>
        <p:nvPicPr>
          <p:cNvPr id="4" name="Picture 5" descr="577-05 0001_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6576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 </a:t>
            </a:r>
            <a:r>
              <a:rPr lang="en-US" dirty="0" smtClean="0"/>
              <a:t>Sensors: Encoders</a:t>
            </a:r>
            <a:endParaRPr lang="en-US" dirty="0"/>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332" y="-1"/>
            <a:ext cx="184066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r>
              <a:rPr lang="en-US" dirty="0" smtClean="0"/>
              <a:t>Incremental Encoder</a:t>
            </a:r>
          </a:p>
          <a:p>
            <a:pPr lvl="1"/>
            <a:r>
              <a:rPr lang="en-US" dirty="0"/>
              <a:t>A </a:t>
            </a:r>
            <a:r>
              <a:rPr lang="en-US" dirty="0" smtClean="0"/>
              <a:t>uniform </a:t>
            </a:r>
            <a:r>
              <a:rPr lang="en-US" dirty="0"/>
              <a:t>pattern on the disk </a:t>
            </a:r>
            <a:r>
              <a:rPr lang="en-US" dirty="0" smtClean="0"/>
              <a:t>provides a signal about a change in position relative to its last known location</a:t>
            </a:r>
          </a:p>
          <a:p>
            <a:pPr lvl="1"/>
            <a:r>
              <a:rPr lang="en-US" dirty="0" smtClean="0"/>
              <a:t>The position information is precise over the entire range of motion, yet the accuracy depends upon the last known position</a:t>
            </a:r>
          </a:p>
          <a:p>
            <a:pPr lvl="1"/>
            <a:r>
              <a:rPr lang="en-US" dirty="0" smtClean="0"/>
              <a:t>A robot forgets its position after a power disruption</a:t>
            </a:r>
          </a:p>
          <a:p>
            <a:pPr lvl="1"/>
            <a:r>
              <a:rPr lang="en-US" dirty="0" smtClean="0"/>
              <a:t>After a power disruption, a homing operation will move the robot or machine to limit switches to reestablish a known position</a:t>
            </a:r>
            <a:endParaRPr lang="en-US" dirty="0"/>
          </a:p>
        </p:txBody>
      </p:sp>
    </p:spTree>
    <p:extLst>
      <p:ext uri="{BB962C8B-B14F-4D97-AF65-F5344CB8AC3E}">
        <p14:creationId xmlns:p14="http://schemas.microsoft.com/office/powerpoint/2010/main" val="3488316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 Sensors: Encoders</a:t>
            </a:r>
          </a:p>
        </p:txBody>
      </p:sp>
      <p:sp>
        <p:nvSpPr>
          <p:cNvPr id="3" name="Content Placeholder 2"/>
          <p:cNvSpPr>
            <a:spLocks noGrp="1"/>
          </p:cNvSpPr>
          <p:nvPr>
            <p:ph idx="1"/>
          </p:nvPr>
        </p:nvSpPr>
        <p:spPr/>
        <p:txBody>
          <a:bodyPr/>
          <a:lstStyle/>
          <a:p>
            <a:r>
              <a:rPr lang="en-US" dirty="0"/>
              <a:t>Most industrial robots use incremental or absolute encoders to determine where TCP is within its work envelope at all </a:t>
            </a:r>
            <a:r>
              <a:rPr lang="en-US" dirty="0" smtClean="0"/>
              <a:t>times</a:t>
            </a:r>
            <a:endParaRPr lang="en-US" dirty="0"/>
          </a:p>
          <a:p>
            <a:r>
              <a:rPr lang="en-US" dirty="0"/>
              <a:t>TCP is Tool Center </a:t>
            </a:r>
            <a:r>
              <a:rPr lang="en-US" dirty="0" smtClean="0"/>
              <a:t>Point - </a:t>
            </a:r>
            <a:r>
              <a:rPr lang="en-US" dirty="0"/>
              <a:t>the X,Y,Z coordinate of the </a:t>
            </a:r>
            <a:r>
              <a:rPr lang="en-US"/>
              <a:t>end </a:t>
            </a:r>
            <a:r>
              <a:rPr lang="en-US" smtClean="0"/>
              <a:t>effector</a:t>
            </a:r>
            <a:endParaRPr lang="en-US" dirty="0"/>
          </a:p>
        </p:txBody>
      </p:sp>
      <p:pic>
        <p:nvPicPr>
          <p:cNvPr id="4" name="Picture 11" descr="C:\Users\MRHURD~1\AppData\Local\Temp\SNAGHTML25b8b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797216"/>
            <a:ext cx="2748060" cy="29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517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 </a:t>
            </a:r>
            <a:r>
              <a:rPr lang="en-US" dirty="0" smtClean="0"/>
              <a:t>Screw</a:t>
            </a:r>
            <a:endParaRPr lang="en-US" dirty="0"/>
          </a:p>
        </p:txBody>
      </p:sp>
      <p:sp>
        <p:nvSpPr>
          <p:cNvPr id="3" name="Content Placeholder 2"/>
          <p:cNvSpPr>
            <a:spLocks noGrp="1"/>
          </p:cNvSpPr>
          <p:nvPr>
            <p:ph idx="1"/>
          </p:nvPr>
        </p:nvSpPr>
        <p:spPr/>
        <p:txBody>
          <a:bodyPr/>
          <a:lstStyle/>
          <a:p>
            <a:r>
              <a:rPr lang="en-US" dirty="0" smtClean="0"/>
              <a:t>Lead screw</a:t>
            </a:r>
          </a:p>
          <a:p>
            <a:pPr lvl="1"/>
            <a:r>
              <a:rPr lang="en-US" dirty="0" smtClean="0"/>
              <a:t>Specialized to translate </a:t>
            </a:r>
            <a:r>
              <a:rPr lang="en-US" dirty="0"/>
              <a:t>rotational to linear </a:t>
            </a:r>
            <a:r>
              <a:rPr lang="en-US" dirty="0" smtClean="0"/>
              <a:t>motion</a:t>
            </a:r>
          </a:p>
          <a:p>
            <a:pPr lvl="1"/>
            <a:r>
              <a:rPr lang="en-US" dirty="0" smtClean="0"/>
              <a:t>Example is </a:t>
            </a:r>
            <a:r>
              <a:rPr lang="en-US" dirty="0"/>
              <a:t>the table on </a:t>
            </a:r>
            <a:r>
              <a:rPr lang="en-US" dirty="0" smtClean="0"/>
              <a:t>a </a:t>
            </a:r>
            <a:r>
              <a:rPr lang="en-US" dirty="0"/>
              <a:t>milling </a:t>
            </a:r>
            <a:r>
              <a:rPr lang="en-US" dirty="0" smtClean="0"/>
              <a:t>machine moving in the x and y</a:t>
            </a:r>
          </a:p>
        </p:txBody>
      </p:sp>
      <p:pic>
        <p:nvPicPr>
          <p:cNvPr id="4" name="Picture 3" descr="leadscrew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651" y="3654083"/>
            <a:ext cx="34464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2054651" y="6092483"/>
            <a:ext cx="1752600" cy="44132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3333FF"/>
                </a:solidFill>
              </a:rPr>
              <a:t>Ball Screw</a:t>
            </a:r>
          </a:p>
        </p:txBody>
      </p:sp>
      <p:pic>
        <p:nvPicPr>
          <p:cNvPr id="6" name="Picture 5" descr="leadscrews2"/>
          <p:cNvPicPr>
            <a:picLocks noChangeAspect="1" noChangeArrowheads="1"/>
          </p:cNvPicPr>
          <p:nvPr/>
        </p:nvPicPr>
        <p:blipFill>
          <a:blip r:embed="rId4">
            <a:extLst>
              <a:ext uri="{28A0092B-C50C-407E-A947-70E740481C1C}">
                <a14:useLocalDpi xmlns:a14="http://schemas.microsoft.com/office/drawing/2010/main" val="0"/>
              </a:ext>
            </a:extLst>
          </a:blip>
          <a:srcRect r="-15213"/>
          <a:stretch>
            <a:fillRect/>
          </a:stretch>
        </p:blipFill>
        <p:spPr bwMode="auto">
          <a:xfrm>
            <a:off x="4989207" y="3760446"/>
            <a:ext cx="3115384" cy="30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spect="1" noChangeArrowheads="1"/>
          </p:cNvSpPr>
          <p:nvPr/>
        </p:nvSpPr>
        <p:spPr bwMode="auto">
          <a:xfrm>
            <a:off x="4606474" y="6092482"/>
            <a:ext cx="2052832" cy="45304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3333FF"/>
                </a:solidFill>
              </a:rPr>
              <a:t>Acme Screw</a:t>
            </a:r>
          </a:p>
        </p:txBody>
      </p:sp>
    </p:spTree>
    <p:extLst>
      <p:ext uri="{BB962C8B-B14F-4D97-AF65-F5344CB8AC3E}">
        <p14:creationId xmlns:p14="http://schemas.microsoft.com/office/powerpoint/2010/main" val="3961517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Ball Screw</a:t>
            </a:r>
          </a:p>
          <a:p>
            <a:pPr lvl="1"/>
            <a:r>
              <a:rPr lang="en-US" dirty="0" smtClean="0"/>
              <a:t>Rounded teeth with</a:t>
            </a:r>
          </a:p>
          <a:p>
            <a:pPr marL="457200" lvl="1" indent="0">
              <a:buNone/>
            </a:pPr>
            <a:r>
              <a:rPr lang="en-US" dirty="0" smtClean="0"/>
              <a:t>	ball bearings in a groove</a:t>
            </a:r>
          </a:p>
          <a:p>
            <a:pPr lvl="1"/>
            <a:r>
              <a:rPr lang="en-US" dirty="0" smtClean="0"/>
              <a:t>Little </a:t>
            </a:r>
            <a:r>
              <a:rPr lang="en-US" dirty="0"/>
              <a:t>or no </a:t>
            </a:r>
            <a:r>
              <a:rPr lang="en-US" dirty="0" smtClean="0"/>
              <a:t>backlash</a:t>
            </a:r>
            <a:endParaRPr lang="en-US" dirty="0"/>
          </a:p>
          <a:p>
            <a:r>
              <a:rPr lang="en-US" dirty="0" smtClean="0"/>
              <a:t>Acme Screw</a:t>
            </a:r>
          </a:p>
          <a:p>
            <a:pPr lvl="1"/>
            <a:r>
              <a:rPr lang="en-US" dirty="0" smtClean="0"/>
              <a:t>Flat teeth</a:t>
            </a:r>
          </a:p>
          <a:p>
            <a:pPr lvl="1"/>
            <a:r>
              <a:rPr lang="en-US" dirty="0" smtClean="0"/>
              <a:t>Some backlash</a:t>
            </a:r>
            <a:endParaRPr lang="en-US" dirty="0"/>
          </a:p>
        </p:txBody>
      </p:sp>
      <p:grpSp>
        <p:nvGrpSpPr>
          <p:cNvPr id="11" name="Group 10"/>
          <p:cNvGrpSpPr/>
          <p:nvPr/>
        </p:nvGrpSpPr>
        <p:grpSpPr>
          <a:xfrm>
            <a:off x="5566806" y="838200"/>
            <a:ext cx="3446463" cy="2879725"/>
            <a:chOff x="5566806" y="838200"/>
            <a:chExt cx="3446463" cy="2879725"/>
          </a:xfrm>
        </p:grpSpPr>
        <p:pic>
          <p:nvPicPr>
            <p:cNvPr id="4" name="Picture 3" descr="leadscrew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806" y="838200"/>
              <a:ext cx="34464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6443699" y="3140075"/>
              <a:ext cx="1752600" cy="441325"/>
            </a:xfrm>
            <a:prstGeom prst="rect">
              <a:avLst/>
            </a:prstGeom>
            <a:solidFill>
              <a:srgbClr val="FFFFFF"/>
            </a:solidFill>
            <a:ln w="9525">
              <a:no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Ball Screw</a:t>
              </a:r>
            </a:p>
          </p:txBody>
        </p:sp>
      </p:grpSp>
      <p:grpSp>
        <p:nvGrpSpPr>
          <p:cNvPr id="10" name="Group 9"/>
          <p:cNvGrpSpPr/>
          <p:nvPr/>
        </p:nvGrpSpPr>
        <p:grpSpPr>
          <a:xfrm>
            <a:off x="5237205" y="3733800"/>
            <a:ext cx="3678195" cy="3052612"/>
            <a:chOff x="5237205" y="3733800"/>
            <a:chExt cx="3678195" cy="3052612"/>
          </a:xfrm>
        </p:grpSpPr>
        <p:pic>
          <p:nvPicPr>
            <p:cNvPr id="6" name="Picture 5" descr="leadscrews2"/>
            <p:cNvPicPr>
              <a:picLocks noChangeAspect="1" noChangeArrowheads="1"/>
            </p:cNvPicPr>
            <p:nvPr/>
          </p:nvPicPr>
          <p:blipFill>
            <a:blip r:embed="rId4">
              <a:extLst>
                <a:ext uri="{28A0092B-C50C-407E-A947-70E740481C1C}">
                  <a14:useLocalDpi xmlns:a14="http://schemas.microsoft.com/office/drawing/2010/main" val="0"/>
                </a:ext>
              </a:extLst>
            </a:blip>
            <a:srcRect r="-15213"/>
            <a:stretch>
              <a:fillRect/>
            </a:stretch>
          </p:blipFill>
          <p:spPr bwMode="auto">
            <a:xfrm>
              <a:off x="5800016" y="3733800"/>
              <a:ext cx="3115384" cy="30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spect="1" noChangeArrowheads="1"/>
            </p:cNvSpPr>
            <p:nvPr/>
          </p:nvSpPr>
          <p:spPr bwMode="auto">
            <a:xfrm>
              <a:off x="5237205" y="5839312"/>
              <a:ext cx="1925595" cy="453048"/>
            </a:xfrm>
            <a:prstGeom prst="rect">
              <a:avLst/>
            </a:prstGeom>
            <a:solidFill>
              <a:srgbClr val="FFFFFF"/>
            </a:solidFill>
            <a:ln w="9525">
              <a:no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Acme Screw</a:t>
              </a:r>
            </a:p>
          </p:txBody>
        </p:sp>
      </p:grpSp>
      <p:sp>
        <p:nvSpPr>
          <p:cNvPr id="2" name="Title 1"/>
          <p:cNvSpPr>
            <a:spLocks noGrp="1"/>
          </p:cNvSpPr>
          <p:nvPr>
            <p:ph type="title"/>
          </p:nvPr>
        </p:nvSpPr>
        <p:spPr/>
        <p:txBody>
          <a:bodyPr/>
          <a:lstStyle/>
          <a:p>
            <a:r>
              <a:rPr lang="en-US" dirty="0"/>
              <a:t>Lead </a:t>
            </a:r>
            <a:r>
              <a:rPr lang="en-US" dirty="0" smtClean="0"/>
              <a:t>Screw: </a:t>
            </a:r>
            <a:r>
              <a:rPr lang="en-US" dirty="0"/>
              <a:t>Ball </a:t>
            </a:r>
            <a:r>
              <a:rPr lang="en-US" dirty="0" smtClean="0"/>
              <a:t>Vs</a:t>
            </a:r>
            <a:r>
              <a:rPr lang="en-US" dirty="0"/>
              <a:t>. </a:t>
            </a:r>
            <a:r>
              <a:rPr lang="en-US" dirty="0" smtClean="0"/>
              <a:t>Acme</a:t>
            </a:r>
            <a:endParaRPr lang="en-US" dirty="0"/>
          </a:p>
        </p:txBody>
      </p:sp>
    </p:spTree>
    <p:extLst>
      <p:ext uri="{BB962C8B-B14F-4D97-AF65-F5344CB8AC3E}">
        <p14:creationId xmlns:p14="http://schemas.microsoft.com/office/powerpoint/2010/main" val="2904954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Accuracy </a:t>
            </a:r>
            <a:r>
              <a:rPr lang="en-US" sz="3600" dirty="0" smtClean="0"/>
              <a:t>vs. Precision </a:t>
            </a:r>
            <a:r>
              <a:rPr lang="en-US" sz="3600" dirty="0"/>
              <a:t>or Repeatability</a:t>
            </a:r>
          </a:p>
        </p:txBody>
      </p:sp>
      <p:pic>
        <p:nvPicPr>
          <p:cNvPr id="4" name="Picture 4" descr="_Pic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697831"/>
            <a:ext cx="182880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5345113" y="3354388"/>
            <a:ext cx="315912" cy="296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Rectangle 6"/>
          <p:cNvSpPr>
            <a:spLocks noChangeArrowheads="1"/>
          </p:cNvSpPr>
          <p:nvPr/>
        </p:nvSpPr>
        <p:spPr bwMode="auto">
          <a:xfrm>
            <a:off x="2919413" y="5294313"/>
            <a:ext cx="315912" cy="296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7"/>
          <p:cNvSpPr>
            <a:spLocks noChangeArrowheads="1"/>
          </p:cNvSpPr>
          <p:nvPr/>
        </p:nvSpPr>
        <p:spPr bwMode="auto">
          <a:xfrm>
            <a:off x="5318125" y="5286375"/>
            <a:ext cx="3175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Text Box 8"/>
          <p:cNvSpPr txBox="1">
            <a:spLocks noChangeArrowheads="1"/>
          </p:cNvSpPr>
          <p:nvPr/>
        </p:nvSpPr>
        <p:spPr bwMode="auto">
          <a:xfrm>
            <a:off x="6548680" y="1600200"/>
            <a:ext cx="2468880" cy="20574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3333FF"/>
                </a:solidFill>
              </a:rPr>
              <a:t>Accuracy is</a:t>
            </a:r>
            <a:endParaRPr lang="en-US" sz="2400" b="1" dirty="0">
              <a:solidFill>
                <a:srgbClr val="3333FF"/>
              </a:solidFill>
            </a:endParaRPr>
          </a:p>
          <a:p>
            <a:pPr eaLnBrk="1" hangingPunct="1"/>
            <a:r>
              <a:rPr lang="en-US" sz="2400" dirty="0" smtClean="0">
                <a:solidFill>
                  <a:srgbClr val="CC0000"/>
                </a:solidFill>
              </a:rPr>
              <a:t>Low</a:t>
            </a:r>
            <a:endParaRPr lang="en-US" sz="2400" dirty="0">
              <a:solidFill>
                <a:srgbClr val="CC0000"/>
              </a:solidFill>
            </a:endParaRPr>
          </a:p>
          <a:p>
            <a:pPr eaLnBrk="1" hangingPunct="1"/>
            <a:r>
              <a:rPr lang="en-US" sz="2400" b="1" dirty="0">
                <a:solidFill>
                  <a:srgbClr val="3333FF"/>
                </a:solidFill>
              </a:rPr>
              <a:t>Precision or</a:t>
            </a:r>
          </a:p>
          <a:p>
            <a:pPr eaLnBrk="1" hangingPunct="1"/>
            <a:r>
              <a:rPr lang="en-US" sz="2400" b="1" dirty="0" smtClean="0">
                <a:solidFill>
                  <a:srgbClr val="3333FF"/>
                </a:solidFill>
              </a:rPr>
              <a:t>Repeatability is</a:t>
            </a:r>
            <a:endParaRPr lang="en-US" sz="2400" b="1" dirty="0">
              <a:solidFill>
                <a:srgbClr val="3333FF"/>
              </a:solidFill>
            </a:endParaRPr>
          </a:p>
          <a:p>
            <a:pPr eaLnBrk="1" hangingPunct="1"/>
            <a:r>
              <a:rPr lang="en-US" sz="2400" dirty="0">
                <a:solidFill>
                  <a:srgbClr val="00B050"/>
                </a:solidFill>
              </a:rPr>
              <a:t>High</a:t>
            </a:r>
            <a:endParaRPr lang="en-US" sz="2400" dirty="0"/>
          </a:p>
        </p:txBody>
      </p:sp>
      <p:pic>
        <p:nvPicPr>
          <p:cNvPr id="9" name="Picture 9" descr="_Pic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325" y="1676400"/>
            <a:ext cx="17526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_Pic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963" y="4267200"/>
            <a:ext cx="1676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_Pic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730" y="4267200"/>
            <a:ext cx="18288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p:nvSpPr>
        <p:spPr bwMode="auto">
          <a:xfrm>
            <a:off x="292249" y="4267200"/>
            <a:ext cx="2468880" cy="20574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3333FF"/>
                </a:solidFill>
              </a:rPr>
              <a:t>Accuracy is </a:t>
            </a:r>
            <a:endParaRPr lang="en-US" sz="2400" dirty="0"/>
          </a:p>
          <a:p>
            <a:pPr eaLnBrk="1" hangingPunct="1"/>
            <a:r>
              <a:rPr lang="en-US" sz="2400" dirty="0">
                <a:solidFill>
                  <a:srgbClr val="00B050"/>
                </a:solidFill>
              </a:rPr>
              <a:t>High</a:t>
            </a:r>
          </a:p>
          <a:p>
            <a:pPr eaLnBrk="1" hangingPunct="1"/>
            <a:r>
              <a:rPr lang="en-US" sz="2400" b="1" dirty="0">
                <a:solidFill>
                  <a:srgbClr val="3333FF"/>
                </a:solidFill>
              </a:rPr>
              <a:t>Precision or</a:t>
            </a:r>
          </a:p>
          <a:p>
            <a:pPr eaLnBrk="1" hangingPunct="1"/>
            <a:r>
              <a:rPr lang="en-US" sz="2400" b="1" dirty="0" smtClean="0">
                <a:solidFill>
                  <a:srgbClr val="3333FF"/>
                </a:solidFill>
              </a:rPr>
              <a:t>Repeatability is</a:t>
            </a:r>
            <a:endParaRPr lang="en-US" sz="2400" b="1" dirty="0">
              <a:solidFill>
                <a:srgbClr val="3333FF"/>
              </a:solidFill>
            </a:endParaRPr>
          </a:p>
          <a:p>
            <a:pPr eaLnBrk="1" hangingPunct="1"/>
            <a:r>
              <a:rPr lang="en-US" sz="2400" dirty="0" smtClean="0">
                <a:solidFill>
                  <a:srgbClr val="CC0000"/>
                </a:solidFill>
              </a:rPr>
              <a:t>Low</a:t>
            </a:r>
            <a:endParaRPr lang="en-US" sz="2400" dirty="0">
              <a:solidFill>
                <a:srgbClr val="CC0000"/>
              </a:solidFill>
            </a:endParaRPr>
          </a:p>
        </p:txBody>
      </p:sp>
      <p:sp>
        <p:nvSpPr>
          <p:cNvPr id="13" name="Text Box 13"/>
          <p:cNvSpPr txBox="1">
            <a:spLocks noChangeArrowheads="1"/>
          </p:cNvSpPr>
          <p:nvPr/>
        </p:nvSpPr>
        <p:spPr bwMode="auto">
          <a:xfrm>
            <a:off x="280850" y="1600200"/>
            <a:ext cx="2468880" cy="20574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3333FF"/>
                </a:solidFill>
              </a:rPr>
              <a:t>Accuracy is</a:t>
            </a:r>
          </a:p>
          <a:p>
            <a:pPr eaLnBrk="1" hangingPunct="1"/>
            <a:r>
              <a:rPr lang="en-US" sz="2400" dirty="0" smtClean="0">
                <a:solidFill>
                  <a:srgbClr val="CC0000"/>
                </a:solidFill>
              </a:rPr>
              <a:t>Low</a:t>
            </a:r>
            <a:endParaRPr lang="en-US" sz="2400" dirty="0">
              <a:solidFill>
                <a:srgbClr val="CC0000"/>
              </a:solidFill>
            </a:endParaRPr>
          </a:p>
          <a:p>
            <a:pPr eaLnBrk="1" hangingPunct="1"/>
            <a:r>
              <a:rPr lang="en-US" sz="2400" b="1" dirty="0" smtClean="0">
                <a:solidFill>
                  <a:srgbClr val="3333FF"/>
                </a:solidFill>
              </a:rPr>
              <a:t>Precision or</a:t>
            </a:r>
          </a:p>
          <a:p>
            <a:pPr eaLnBrk="1" hangingPunct="1"/>
            <a:r>
              <a:rPr lang="en-US" sz="2400" b="1" dirty="0" smtClean="0">
                <a:solidFill>
                  <a:srgbClr val="3333FF"/>
                </a:solidFill>
              </a:rPr>
              <a:t>Repeatability is</a:t>
            </a:r>
            <a:endParaRPr lang="en-US" sz="2400" b="1" dirty="0">
              <a:solidFill>
                <a:srgbClr val="3333FF"/>
              </a:solidFill>
            </a:endParaRPr>
          </a:p>
          <a:p>
            <a:pPr eaLnBrk="1" hangingPunct="1"/>
            <a:r>
              <a:rPr lang="en-US" sz="2400" dirty="0">
                <a:solidFill>
                  <a:srgbClr val="CC0000"/>
                </a:solidFill>
              </a:rPr>
              <a:t>Low</a:t>
            </a:r>
          </a:p>
        </p:txBody>
      </p:sp>
      <p:sp>
        <p:nvSpPr>
          <p:cNvPr id="14" name="Text Box 14"/>
          <p:cNvSpPr txBox="1">
            <a:spLocks noChangeArrowheads="1"/>
          </p:cNvSpPr>
          <p:nvPr/>
        </p:nvSpPr>
        <p:spPr bwMode="auto">
          <a:xfrm>
            <a:off x="6548680" y="4257675"/>
            <a:ext cx="2468880" cy="20574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3333FF"/>
                </a:solidFill>
              </a:rPr>
              <a:t>Accuracy </a:t>
            </a:r>
            <a:r>
              <a:rPr lang="en-US" sz="2400" b="1" dirty="0" smtClean="0">
                <a:solidFill>
                  <a:srgbClr val="3333FF"/>
                </a:solidFill>
              </a:rPr>
              <a:t>is</a:t>
            </a:r>
            <a:endParaRPr lang="en-US" sz="2400" dirty="0"/>
          </a:p>
          <a:p>
            <a:pPr eaLnBrk="1" hangingPunct="1"/>
            <a:r>
              <a:rPr lang="en-US" sz="2400" dirty="0">
                <a:solidFill>
                  <a:srgbClr val="00B050"/>
                </a:solidFill>
              </a:rPr>
              <a:t>High</a:t>
            </a:r>
            <a:endParaRPr lang="en-US" sz="2400" dirty="0"/>
          </a:p>
          <a:p>
            <a:pPr eaLnBrk="1" hangingPunct="1"/>
            <a:r>
              <a:rPr lang="en-US" sz="2400" b="1" dirty="0">
                <a:solidFill>
                  <a:srgbClr val="3333FF"/>
                </a:solidFill>
              </a:rPr>
              <a:t>Precision or</a:t>
            </a:r>
          </a:p>
          <a:p>
            <a:pPr eaLnBrk="1" hangingPunct="1"/>
            <a:r>
              <a:rPr lang="en-US" sz="2400" b="1" dirty="0" smtClean="0">
                <a:solidFill>
                  <a:srgbClr val="3333FF"/>
                </a:solidFill>
              </a:rPr>
              <a:t>Repeatability is</a:t>
            </a:r>
            <a:endParaRPr lang="en-US" sz="2400" b="1" dirty="0">
              <a:solidFill>
                <a:srgbClr val="3333FF"/>
              </a:solidFill>
            </a:endParaRPr>
          </a:p>
          <a:p>
            <a:pPr eaLnBrk="1" hangingPunct="1"/>
            <a:r>
              <a:rPr lang="en-US" sz="2400" dirty="0">
                <a:solidFill>
                  <a:srgbClr val="00B050"/>
                </a:solidFill>
              </a:rPr>
              <a:t>High</a:t>
            </a:r>
            <a:endParaRPr lang="en-US" sz="2400" dirty="0"/>
          </a:p>
        </p:txBody>
      </p:sp>
      <p:sp>
        <p:nvSpPr>
          <p:cNvPr id="15" name="Line 15"/>
          <p:cNvSpPr>
            <a:spLocks noChangeShapeType="1"/>
          </p:cNvSpPr>
          <p:nvPr/>
        </p:nvSpPr>
        <p:spPr bwMode="auto">
          <a:xfrm>
            <a:off x="457200" y="3810000"/>
            <a:ext cx="8305800" cy="0"/>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6"/>
          <p:cNvSpPr>
            <a:spLocks noChangeShapeType="1"/>
          </p:cNvSpPr>
          <p:nvPr/>
        </p:nvSpPr>
        <p:spPr bwMode="auto">
          <a:xfrm>
            <a:off x="4648200" y="1600200"/>
            <a:ext cx="0" cy="4419600"/>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6151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a:latin typeface="Arial" pitchFamily="34" charset="0"/>
                <a:cs typeface="Arial" pitchFamily="34" charset="0"/>
              </a:rPr>
              <a:t>Black, </a:t>
            </a:r>
            <a:r>
              <a:rPr lang="en-US" sz="2400" dirty="0" smtClean="0">
                <a:latin typeface="Arial" pitchFamily="34" charset="0"/>
                <a:cs typeface="Arial" pitchFamily="34" charset="0"/>
              </a:rPr>
              <a:t>T.J. &amp;</a:t>
            </a:r>
            <a:r>
              <a:rPr lang="en-US" sz="2400" dirty="0" err="1" smtClean="0">
                <a:latin typeface="Arial" pitchFamily="34" charset="0"/>
                <a:cs typeface="Arial" pitchFamily="34" charset="0"/>
              </a:rPr>
              <a:t>Kohser</a:t>
            </a:r>
            <a:r>
              <a:rPr lang="en-US" sz="2400" dirty="0">
                <a:latin typeface="Arial" pitchFamily="34" charset="0"/>
                <a:cs typeface="Arial" pitchFamily="34" charset="0"/>
              </a:rPr>
              <a:t>, R</a:t>
            </a:r>
            <a:r>
              <a:rPr lang="en-US" sz="2400" dirty="0" smtClean="0">
                <a:latin typeface="Arial" pitchFamily="34" charset="0"/>
                <a:cs typeface="Arial" pitchFamily="34" charset="0"/>
              </a:rPr>
              <a:t>. (2008).</a:t>
            </a:r>
            <a:r>
              <a:rPr lang="en-US" sz="2400" dirty="0">
                <a:latin typeface="Arial" pitchFamily="34" charset="0"/>
                <a:cs typeface="Arial" pitchFamily="34" charset="0"/>
              </a:rPr>
              <a:t> </a:t>
            </a:r>
            <a:r>
              <a:rPr lang="en-US" sz="2400" i="1" dirty="0" err="1">
                <a:latin typeface="Arial" pitchFamily="34" charset="0"/>
                <a:cs typeface="Arial" pitchFamily="34" charset="0"/>
              </a:rPr>
              <a:t>Degarmo's</a:t>
            </a:r>
            <a:r>
              <a:rPr lang="en-US" sz="2400" i="1" dirty="0">
                <a:latin typeface="Arial" pitchFamily="34" charset="0"/>
                <a:cs typeface="Arial" pitchFamily="34" charset="0"/>
              </a:rPr>
              <a:t> materials </a:t>
            </a:r>
            <a:r>
              <a:rPr lang="en-US" sz="2400" i="1" dirty="0" smtClean="0">
                <a:latin typeface="Arial" pitchFamily="34" charset="0"/>
                <a:cs typeface="Arial" pitchFamily="34" charset="0"/>
              </a:rPr>
              <a:t>and </a:t>
            </a:r>
            <a:r>
              <a:rPr lang="en-US" sz="2400" i="1" dirty="0">
                <a:latin typeface="Arial" pitchFamily="34" charset="0"/>
                <a:cs typeface="Arial" pitchFamily="34" charset="0"/>
              </a:rPr>
              <a:t>processes in </a:t>
            </a:r>
            <a:r>
              <a:rPr lang="en-US" sz="2400" i="1" dirty="0" smtClean="0">
                <a:latin typeface="Arial" pitchFamily="34" charset="0"/>
                <a:cs typeface="Arial" pitchFamily="34" charset="0"/>
              </a:rPr>
              <a:t>manufacturing</a:t>
            </a:r>
            <a:r>
              <a:rPr lang="en-US" sz="2400" dirty="0" smtClean="0">
                <a:latin typeface="Arial" pitchFamily="34" charset="0"/>
                <a:cs typeface="Arial" pitchFamily="34" charset="0"/>
              </a:rPr>
              <a:t> </a:t>
            </a:r>
            <a:r>
              <a:rPr lang="en-US" sz="2400" dirty="0">
                <a:latin typeface="Arial" pitchFamily="34" charset="0"/>
                <a:cs typeface="Arial" pitchFamily="34" charset="0"/>
              </a:rPr>
              <a:t>(</a:t>
            </a:r>
            <a:r>
              <a:rPr lang="en-US" sz="2400" dirty="0" smtClean="0">
                <a:latin typeface="Arial" pitchFamily="34" charset="0"/>
                <a:cs typeface="Arial" pitchFamily="34" charset="0"/>
              </a:rPr>
              <a:t>10th </a:t>
            </a:r>
            <a:r>
              <a:rPr lang="en-US" sz="2400" dirty="0">
                <a:latin typeface="Arial" pitchFamily="34" charset="0"/>
                <a:cs typeface="Arial" pitchFamily="34" charset="0"/>
              </a:rPr>
              <a:t>ed.). Danvers, MA: John Wiley &amp; Sons, Inc.</a:t>
            </a:r>
          </a:p>
          <a:p>
            <a:pPr>
              <a:buNone/>
            </a:pPr>
            <a:r>
              <a:rPr lang="en-US" sz="2400" dirty="0" err="1">
                <a:latin typeface="Arial" pitchFamily="34" charset="0"/>
                <a:cs typeface="Arial" pitchFamily="34" charset="0"/>
              </a:rPr>
              <a:t>Keramas</a:t>
            </a:r>
            <a:r>
              <a:rPr lang="en-US" sz="2400" dirty="0">
                <a:latin typeface="Arial" pitchFamily="34" charset="0"/>
                <a:cs typeface="Arial" pitchFamily="34" charset="0"/>
              </a:rPr>
              <a:t>, J. (1999). </a:t>
            </a:r>
            <a:r>
              <a:rPr lang="en-US" sz="2400" i="1" dirty="0">
                <a:latin typeface="Arial" pitchFamily="34" charset="0"/>
                <a:cs typeface="Arial" pitchFamily="34" charset="0"/>
              </a:rPr>
              <a:t>Robot technology fundamentals. </a:t>
            </a:r>
            <a:r>
              <a:rPr lang="en-US" sz="2400" dirty="0">
                <a:latin typeface="Arial" pitchFamily="34" charset="0"/>
                <a:cs typeface="Arial" pitchFamily="34" charset="0"/>
              </a:rPr>
              <a:t>Retrieved from http://</a:t>
            </a:r>
            <a:r>
              <a:rPr lang="en-US" sz="2400" dirty="0" smtClean="0">
                <a:latin typeface="Arial" pitchFamily="34" charset="0"/>
                <a:cs typeface="Arial" pitchFamily="34" charset="0"/>
              </a:rPr>
              <a:t>www.robotbasics.com/robot-drive-system</a:t>
            </a:r>
          </a:p>
          <a:p>
            <a:pPr>
              <a:buNone/>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Cartesian Coordinate Robot</a:t>
            </a:r>
          </a:p>
        </p:txBody>
      </p:sp>
      <p:sp>
        <p:nvSpPr>
          <p:cNvPr id="3" name="Content Placeholder 2"/>
          <p:cNvSpPr>
            <a:spLocks noGrp="1"/>
          </p:cNvSpPr>
          <p:nvPr>
            <p:ph idx="1"/>
          </p:nvPr>
        </p:nvSpPr>
        <p:spPr/>
        <p:txBody>
          <a:bodyPr/>
          <a:lstStyle/>
          <a:p>
            <a:r>
              <a:rPr lang="en-US" dirty="0" smtClean="0"/>
              <a:t>Consists </a:t>
            </a:r>
            <a:r>
              <a:rPr lang="en-US" dirty="0"/>
              <a:t>of a column and an arm and is sometimes called an x-y-z robot (L-L-L</a:t>
            </a:r>
            <a:r>
              <a:rPr lang="en-US" dirty="0" smtClean="0"/>
              <a:t>)</a:t>
            </a:r>
            <a:endParaRPr lang="en-US" dirty="0"/>
          </a:p>
        </p:txBody>
      </p:sp>
      <p:pic>
        <p:nvPicPr>
          <p:cNvPr id="4" name="Picture 2" descr="Cartersian Rob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48025"/>
            <a:ext cx="28956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p:nvGrpSpPr>
        <p:grpSpPr bwMode="auto">
          <a:xfrm>
            <a:off x="1752600" y="4314825"/>
            <a:ext cx="7086600" cy="1371600"/>
            <a:chOff x="1104" y="2784"/>
            <a:chExt cx="4464" cy="864"/>
          </a:xfrm>
        </p:grpSpPr>
        <p:sp>
          <p:nvSpPr>
            <p:cNvPr id="6" name="Rectangle 7"/>
            <p:cNvSpPr>
              <a:spLocks noChangeArrowheads="1"/>
            </p:cNvSpPr>
            <p:nvPr/>
          </p:nvSpPr>
          <p:spPr bwMode="auto">
            <a:xfrm>
              <a:off x="2448" y="3302"/>
              <a:ext cx="31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3000" dirty="0"/>
                <a:t>Z Axis: Vertical motion</a:t>
              </a:r>
              <a:endParaRPr lang="en-US" sz="3200" dirty="0">
                <a:latin typeface="Times New Roman" pitchFamily="18" charset="0"/>
              </a:endParaRPr>
            </a:p>
          </p:txBody>
        </p:sp>
        <p:sp>
          <p:nvSpPr>
            <p:cNvPr id="7" name="Text Box 8"/>
            <p:cNvSpPr txBox="1">
              <a:spLocks noChangeArrowheads="1"/>
            </p:cNvSpPr>
            <p:nvPr/>
          </p:nvSpPr>
          <p:spPr bwMode="auto">
            <a:xfrm>
              <a:off x="1110" y="2793"/>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Z</a:t>
              </a:r>
            </a:p>
          </p:txBody>
        </p:sp>
        <p:sp>
          <p:nvSpPr>
            <p:cNvPr id="8" name="Line 9"/>
            <p:cNvSpPr>
              <a:spLocks noChangeShapeType="1"/>
            </p:cNvSpPr>
            <p:nvPr/>
          </p:nvSpPr>
          <p:spPr bwMode="auto">
            <a:xfrm>
              <a:off x="1104" y="2784"/>
              <a:ext cx="0" cy="336"/>
            </a:xfrm>
            <a:prstGeom prst="line">
              <a:avLst/>
            </a:prstGeom>
            <a:noFill/>
            <a:ln w="38100">
              <a:solidFill>
                <a:srgbClr val="F0EA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9" name="Group 10"/>
          <p:cNvGrpSpPr>
            <a:grpSpLocks/>
          </p:cNvGrpSpPr>
          <p:nvPr/>
        </p:nvGrpSpPr>
        <p:grpSpPr bwMode="auto">
          <a:xfrm>
            <a:off x="2286000" y="3200400"/>
            <a:ext cx="6553200" cy="1724025"/>
            <a:chOff x="1440" y="2082"/>
            <a:chExt cx="4128" cy="1086"/>
          </a:xfrm>
        </p:grpSpPr>
        <p:sp>
          <p:nvSpPr>
            <p:cNvPr id="10" name="Text Box 11"/>
            <p:cNvSpPr txBox="1">
              <a:spLocks noChangeArrowheads="1"/>
            </p:cNvSpPr>
            <p:nvPr/>
          </p:nvSpPr>
          <p:spPr bwMode="auto">
            <a:xfrm>
              <a:off x="1836" y="208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t>
              </a:r>
            </a:p>
          </p:txBody>
        </p:sp>
        <p:sp>
          <p:nvSpPr>
            <p:cNvPr id="11" name="Line 12"/>
            <p:cNvSpPr>
              <a:spLocks noChangeShapeType="1"/>
            </p:cNvSpPr>
            <p:nvPr/>
          </p:nvSpPr>
          <p:spPr bwMode="auto">
            <a:xfrm>
              <a:off x="1440" y="2112"/>
              <a:ext cx="432" cy="96"/>
            </a:xfrm>
            <a:prstGeom prst="line">
              <a:avLst/>
            </a:prstGeom>
            <a:noFill/>
            <a:ln w="38100">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 name="Rectangle 13"/>
            <p:cNvSpPr>
              <a:spLocks noChangeArrowheads="1"/>
            </p:cNvSpPr>
            <p:nvPr/>
          </p:nvSpPr>
          <p:spPr bwMode="auto">
            <a:xfrm>
              <a:off x="2448" y="2822"/>
              <a:ext cx="31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3000" dirty="0"/>
                <a:t>Y Axis: Longitudinal motion</a:t>
              </a:r>
              <a:endParaRPr lang="en-US" sz="3200" dirty="0">
                <a:latin typeface="Times New Roman" pitchFamily="18" charset="0"/>
              </a:endParaRPr>
            </a:p>
          </p:txBody>
        </p:sp>
      </p:grpSp>
      <p:grpSp>
        <p:nvGrpSpPr>
          <p:cNvPr id="13" name="Group 14"/>
          <p:cNvGrpSpPr>
            <a:grpSpLocks/>
          </p:cNvGrpSpPr>
          <p:nvPr/>
        </p:nvGrpSpPr>
        <p:grpSpPr bwMode="auto">
          <a:xfrm>
            <a:off x="742950" y="3200400"/>
            <a:ext cx="8096250" cy="809625"/>
            <a:chOff x="468" y="2082"/>
            <a:chExt cx="5100" cy="510"/>
          </a:xfrm>
        </p:grpSpPr>
        <p:sp>
          <p:nvSpPr>
            <p:cNvPr id="14" name="Text Box 15"/>
            <p:cNvSpPr txBox="1">
              <a:spLocks noChangeArrowheads="1"/>
            </p:cNvSpPr>
            <p:nvPr/>
          </p:nvSpPr>
          <p:spPr bwMode="auto">
            <a:xfrm>
              <a:off x="468" y="208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X</a:t>
              </a:r>
            </a:p>
          </p:txBody>
        </p:sp>
        <p:sp>
          <p:nvSpPr>
            <p:cNvPr id="15" name="Line 16"/>
            <p:cNvSpPr>
              <a:spLocks noChangeShapeType="1"/>
            </p:cNvSpPr>
            <p:nvPr/>
          </p:nvSpPr>
          <p:spPr bwMode="auto">
            <a:xfrm flipV="1">
              <a:off x="720" y="2112"/>
              <a:ext cx="432" cy="96"/>
            </a:xfrm>
            <a:prstGeom prst="line">
              <a:avLst/>
            </a:prstGeom>
            <a:noFill/>
            <a:ln w="38100">
              <a:solidFill>
                <a:srgbClr val="CC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 name="Rectangle 17"/>
            <p:cNvSpPr>
              <a:spLocks noChangeArrowheads="1"/>
            </p:cNvSpPr>
            <p:nvPr/>
          </p:nvSpPr>
          <p:spPr bwMode="auto">
            <a:xfrm>
              <a:off x="2448" y="2246"/>
              <a:ext cx="31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3000" dirty="0"/>
                <a:t>X Axis: Lateral motion</a:t>
              </a:r>
              <a:endParaRPr lang="en-US" sz="3200" dirty="0">
                <a:latin typeface="Times New Roman" pitchFamily="18" charset="0"/>
              </a:endParaRPr>
            </a:p>
          </p:txBody>
        </p:sp>
      </p:grpSp>
    </p:spTree>
    <p:extLst>
      <p:ext uri="{BB962C8B-B14F-4D97-AF65-F5344CB8AC3E}">
        <p14:creationId xmlns:p14="http://schemas.microsoft.com/office/powerpoint/2010/main" val="2278883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Cartesian Coordinate Robot</a:t>
            </a:r>
          </a:p>
        </p:txBody>
      </p:sp>
      <p:sp>
        <p:nvSpPr>
          <p:cNvPr id="3" name="Content Placeholder 2"/>
          <p:cNvSpPr>
            <a:spLocks noGrp="1"/>
          </p:cNvSpPr>
          <p:nvPr>
            <p:ph idx="1"/>
          </p:nvPr>
        </p:nvSpPr>
        <p:spPr/>
        <p:txBody>
          <a:bodyPr/>
          <a:lstStyle/>
          <a:p>
            <a:r>
              <a:rPr lang="en-US" dirty="0" smtClean="0"/>
              <a:t>Cartesian or Gantry robots </a:t>
            </a:r>
            <a:r>
              <a:rPr lang="en-US" dirty="0"/>
              <a:t>have a rectangular work </a:t>
            </a:r>
            <a:r>
              <a:rPr lang="en-US" dirty="0" smtClean="0"/>
              <a:t>envelope</a:t>
            </a:r>
          </a:p>
          <a:p>
            <a:r>
              <a:rPr lang="en-US" dirty="0" smtClean="0"/>
              <a:t>Work envelope is the </a:t>
            </a:r>
            <a:r>
              <a:rPr lang="en-US" dirty="0"/>
              <a:t>volume of space defined by the maximum reach of a robot arm in three dimensions.</a:t>
            </a:r>
          </a:p>
        </p:txBody>
      </p:sp>
      <p:grpSp>
        <p:nvGrpSpPr>
          <p:cNvPr id="4" name="Group 2"/>
          <p:cNvGrpSpPr>
            <a:grpSpLocks noChangeAspect="1"/>
          </p:cNvGrpSpPr>
          <p:nvPr/>
        </p:nvGrpSpPr>
        <p:grpSpPr bwMode="auto">
          <a:xfrm>
            <a:off x="3962400" y="3566017"/>
            <a:ext cx="4729163" cy="3125669"/>
            <a:chOff x="238" y="1251"/>
            <a:chExt cx="3315" cy="2191"/>
          </a:xfrm>
        </p:grpSpPr>
        <p:pic>
          <p:nvPicPr>
            <p:cNvPr id="5" name="Picture 3" descr="Cartesian Robot Env"/>
            <p:cNvPicPr>
              <a:picLocks noChangeAspect="1" noChangeArrowheads="1"/>
            </p:cNvPicPr>
            <p:nvPr/>
          </p:nvPicPr>
          <p:blipFill>
            <a:blip r:embed="rId2">
              <a:lum bright="16000"/>
              <a:extLst>
                <a:ext uri="{28A0092B-C50C-407E-A947-70E740481C1C}">
                  <a14:useLocalDpi xmlns:a14="http://schemas.microsoft.com/office/drawing/2010/main" val="0"/>
                </a:ext>
              </a:extLst>
            </a:blip>
            <a:srcRect/>
            <a:stretch>
              <a:fillRect/>
            </a:stretch>
          </p:blipFill>
          <p:spPr bwMode="auto">
            <a:xfrm>
              <a:off x="238" y="1343"/>
              <a:ext cx="3315" cy="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137" y="2007"/>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Z</a:t>
              </a:r>
            </a:p>
          </p:txBody>
        </p:sp>
        <p:sp>
          <p:nvSpPr>
            <p:cNvPr id="7" name="Line 5"/>
            <p:cNvSpPr>
              <a:spLocks noChangeShapeType="1"/>
            </p:cNvSpPr>
            <p:nvPr/>
          </p:nvSpPr>
          <p:spPr bwMode="auto">
            <a:xfrm>
              <a:off x="1376" y="1984"/>
              <a:ext cx="0" cy="336"/>
            </a:xfrm>
            <a:prstGeom prst="line">
              <a:avLst/>
            </a:prstGeom>
            <a:noFill/>
            <a:ln w="38100">
              <a:solidFill>
                <a:srgbClr val="F0EA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 name="Text Box 6"/>
            <p:cNvSpPr txBox="1">
              <a:spLocks noChangeArrowheads="1"/>
            </p:cNvSpPr>
            <p:nvPr/>
          </p:nvSpPr>
          <p:spPr bwMode="auto">
            <a:xfrm>
              <a:off x="1836" y="1251"/>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t>
              </a:r>
            </a:p>
          </p:txBody>
        </p:sp>
        <p:sp>
          <p:nvSpPr>
            <p:cNvPr id="9" name="Line 7"/>
            <p:cNvSpPr>
              <a:spLocks noChangeShapeType="1"/>
            </p:cNvSpPr>
            <p:nvPr/>
          </p:nvSpPr>
          <p:spPr bwMode="auto">
            <a:xfrm flipV="1">
              <a:off x="864" y="1440"/>
              <a:ext cx="1008" cy="192"/>
            </a:xfrm>
            <a:prstGeom prst="line">
              <a:avLst/>
            </a:prstGeom>
            <a:noFill/>
            <a:ln w="38100">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Text Box 8"/>
            <p:cNvSpPr txBox="1">
              <a:spLocks noChangeArrowheads="1"/>
            </p:cNvSpPr>
            <p:nvPr/>
          </p:nvSpPr>
          <p:spPr bwMode="auto">
            <a:xfrm>
              <a:off x="2464" y="156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X</a:t>
              </a:r>
            </a:p>
          </p:txBody>
        </p:sp>
        <p:sp>
          <p:nvSpPr>
            <p:cNvPr id="11" name="Line 9"/>
            <p:cNvSpPr>
              <a:spLocks noChangeShapeType="1"/>
            </p:cNvSpPr>
            <p:nvPr/>
          </p:nvSpPr>
          <p:spPr bwMode="auto">
            <a:xfrm>
              <a:off x="2064" y="1680"/>
              <a:ext cx="432" cy="96"/>
            </a:xfrm>
            <a:prstGeom prst="line">
              <a:avLst/>
            </a:prstGeom>
            <a:noFill/>
            <a:ln w="38100">
              <a:solidFill>
                <a:srgbClr val="CC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275088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Cartesian Coordinate Robot</a:t>
            </a:r>
          </a:p>
        </p:txBody>
      </p:sp>
      <p:sp>
        <p:nvSpPr>
          <p:cNvPr id="3" name="Content Placeholder 2"/>
          <p:cNvSpPr>
            <a:spLocks noGrp="1"/>
          </p:cNvSpPr>
          <p:nvPr>
            <p:ph idx="1"/>
          </p:nvPr>
        </p:nvSpPr>
        <p:spPr/>
        <p:txBody>
          <a:bodyPr/>
          <a:lstStyle/>
          <a:p>
            <a:r>
              <a:rPr lang="en-US" dirty="0"/>
              <a:t>Typical applications</a:t>
            </a:r>
          </a:p>
          <a:p>
            <a:pPr lvl="1"/>
            <a:r>
              <a:rPr lang="en-US" dirty="0" smtClean="0"/>
              <a:t>Arc </a:t>
            </a:r>
            <a:r>
              <a:rPr lang="en-US" dirty="0"/>
              <a:t>welding</a:t>
            </a:r>
          </a:p>
          <a:p>
            <a:pPr lvl="1"/>
            <a:r>
              <a:rPr lang="en-US" dirty="0"/>
              <a:t>Handling </a:t>
            </a:r>
            <a:r>
              <a:rPr lang="en-US" dirty="0" smtClean="0"/>
              <a:t>machine </a:t>
            </a:r>
            <a:r>
              <a:rPr lang="en-US" dirty="0"/>
              <a:t>tools</a:t>
            </a:r>
          </a:p>
          <a:p>
            <a:pPr lvl="1"/>
            <a:r>
              <a:rPr lang="en-US" dirty="0"/>
              <a:t>Most assembly operations</a:t>
            </a:r>
          </a:p>
          <a:p>
            <a:pPr lvl="1"/>
            <a:r>
              <a:rPr lang="en-US" dirty="0"/>
              <a:t>Application of sealant</a:t>
            </a:r>
          </a:p>
          <a:p>
            <a:pPr lvl="1"/>
            <a:r>
              <a:rPr lang="en-US" dirty="0"/>
              <a:t>Pick and </a:t>
            </a:r>
            <a:r>
              <a:rPr lang="en-US" dirty="0" smtClean="0"/>
              <a:t>place</a:t>
            </a:r>
            <a:endParaRPr lang="en-US" dirty="0"/>
          </a:p>
        </p:txBody>
      </p:sp>
      <p:grpSp>
        <p:nvGrpSpPr>
          <p:cNvPr id="4" name="Group 5"/>
          <p:cNvGrpSpPr>
            <a:grpSpLocks noChangeAspect="1"/>
          </p:cNvGrpSpPr>
          <p:nvPr/>
        </p:nvGrpSpPr>
        <p:grpSpPr bwMode="auto">
          <a:xfrm>
            <a:off x="5514668" y="2133600"/>
            <a:ext cx="3553132" cy="4495800"/>
            <a:chOff x="528" y="912"/>
            <a:chExt cx="2352" cy="2976"/>
          </a:xfrm>
        </p:grpSpPr>
        <p:pic>
          <p:nvPicPr>
            <p:cNvPr id="5" name="Picture 6" descr="Cartersian Rob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912"/>
              <a:ext cx="225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968" y="163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Z</a:t>
              </a:r>
            </a:p>
          </p:txBody>
        </p:sp>
        <p:sp>
          <p:nvSpPr>
            <p:cNvPr id="7" name="Line 8"/>
            <p:cNvSpPr>
              <a:spLocks noChangeShapeType="1"/>
            </p:cNvSpPr>
            <p:nvPr/>
          </p:nvSpPr>
          <p:spPr bwMode="auto">
            <a:xfrm>
              <a:off x="1952" y="1680"/>
              <a:ext cx="0" cy="432"/>
            </a:xfrm>
            <a:prstGeom prst="line">
              <a:avLst/>
            </a:prstGeom>
            <a:noFill/>
            <a:ln w="38100">
              <a:solidFill>
                <a:srgbClr val="F0EA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 name="Text Box 9"/>
            <p:cNvSpPr txBox="1">
              <a:spLocks noChangeArrowheads="1"/>
            </p:cNvSpPr>
            <p:nvPr/>
          </p:nvSpPr>
          <p:spPr bwMode="auto">
            <a:xfrm>
              <a:off x="912" y="153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t>
              </a:r>
            </a:p>
          </p:txBody>
        </p:sp>
        <p:sp>
          <p:nvSpPr>
            <p:cNvPr id="9" name="Line 10"/>
            <p:cNvSpPr>
              <a:spLocks noChangeShapeType="1"/>
            </p:cNvSpPr>
            <p:nvPr/>
          </p:nvSpPr>
          <p:spPr bwMode="auto">
            <a:xfrm>
              <a:off x="720" y="1776"/>
              <a:ext cx="1104" cy="192"/>
            </a:xfrm>
            <a:prstGeom prst="line">
              <a:avLst/>
            </a:prstGeom>
            <a:noFill/>
            <a:ln w="38100">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Text Box 11"/>
            <p:cNvSpPr txBox="1">
              <a:spLocks noChangeArrowheads="1"/>
            </p:cNvSpPr>
            <p:nvPr/>
          </p:nvSpPr>
          <p:spPr bwMode="auto">
            <a:xfrm>
              <a:off x="2544" y="297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X</a:t>
              </a:r>
            </a:p>
          </p:txBody>
        </p:sp>
        <p:sp>
          <p:nvSpPr>
            <p:cNvPr id="11" name="Line 12"/>
            <p:cNvSpPr>
              <a:spLocks noChangeShapeType="1"/>
            </p:cNvSpPr>
            <p:nvPr/>
          </p:nvSpPr>
          <p:spPr bwMode="auto">
            <a:xfrm flipV="1">
              <a:off x="2304" y="2832"/>
              <a:ext cx="576" cy="240"/>
            </a:xfrm>
            <a:prstGeom prst="line">
              <a:avLst/>
            </a:prstGeom>
            <a:noFill/>
            <a:ln w="38100">
              <a:solidFill>
                <a:srgbClr val="CC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384048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Cylindrical Coordinate Robot</a:t>
            </a:r>
          </a:p>
        </p:txBody>
      </p:sp>
      <p:sp>
        <p:nvSpPr>
          <p:cNvPr id="3" name="Content Placeholder 2"/>
          <p:cNvSpPr>
            <a:spLocks noGrp="1"/>
          </p:cNvSpPr>
          <p:nvPr>
            <p:ph idx="1"/>
          </p:nvPr>
        </p:nvSpPr>
        <p:spPr/>
        <p:txBody>
          <a:bodyPr/>
          <a:lstStyle/>
          <a:p>
            <a:r>
              <a:rPr lang="en-US" dirty="0"/>
              <a:t>Similar to the Cartesian robot. Contains a column and a base, but the column is able to rotate (L-R-L</a:t>
            </a:r>
            <a:r>
              <a:rPr lang="en-US" dirty="0" smtClean="0"/>
              <a:t>)</a:t>
            </a:r>
            <a:endParaRPr lang="en-US" dirty="0"/>
          </a:p>
        </p:txBody>
      </p:sp>
      <p:pic>
        <p:nvPicPr>
          <p:cNvPr id="4" name="Picture 4" descr="Cylndrical Robo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0" y="2971800"/>
            <a:ext cx="2482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1222375" y="4038600"/>
            <a:ext cx="7616825" cy="1647825"/>
            <a:chOff x="770" y="2544"/>
            <a:chExt cx="4798" cy="1038"/>
          </a:xfrm>
        </p:grpSpPr>
        <p:sp>
          <p:nvSpPr>
            <p:cNvPr id="6" name="Rectangle 6"/>
            <p:cNvSpPr>
              <a:spLocks noChangeArrowheads="1"/>
            </p:cNvSpPr>
            <p:nvPr/>
          </p:nvSpPr>
          <p:spPr bwMode="auto">
            <a:xfrm>
              <a:off x="2448" y="3236"/>
              <a:ext cx="31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3000"/>
                <a:t>Z Axis: Vertical motion</a:t>
              </a:r>
              <a:endParaRPr lang="en-US" sz="3200">
                <a:latin typeface="Times New Roman" pitchFamily="18" charset="0"/>
              </a:endParaRPr>
            </a:p>
          </p:txBody>
        </p:sp>
        <p:sp>
          <p:nvSpPr>
            <p:cNvPr id="7" name="Text Box 7"/>
            <p:cNvSpPr txBox="1">
              <a:spLocks noChangeArrowheads="1"/>
            </p:cNvSpPr>
            <p:nvPr/>
          </p:nvSpPr>
          <p:spPr bwMode="auto">
            <a:xfrm>
              <a:off x="770" y="263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Z</a:t>
              </a:r>
            </a:p>
          </p:txBody>
        </p:sp>
        <p:sp>
          <p:nvSpPr>
            <p:cNvPr id="8" name="Line 8"/>
            <p:cNvSpPr>
              <a:spLocks noChangeShapeType="1"/>
            </p:cNvSpPr>
            <p:nvPr/>
          </p:nvSpPr>
          <p:spPr bwMode="auto">
            <a:xfrm>
              <a:off x="1028" y="2544"/>
              <a:ext cx="0" cy="432"/>
            </a:xfrm>
            <a:prstGeom prst="line">
              <a:avLst/>
            </a:prstGeom>
            <a:noFill/>
            <a:ln w="38100">
              <a:solidFill>
                <a:srgbClr val="F0EA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9" name="Group 9"/>
          <p:cNvGrpSpPr>
            <a:grpSpLocks/>
          </p:cNvGrpSpPr>
          <p:nvPr/>
        </p:nvGrpSpPr>
        <p:grpSpPr bwMode="auto">
          <a:xfrm>
            <a:off x="2851150" y="3276600"/>
            <a:ext cx="5988050" cy="1652588"/>
            <a:chOff x="1796" y="2064"/>
            <a:chExt cx="3772" cy="1041"/>
          </a:xfrm>
        </p:grpSpPr>
        <p:sp>
          <p:nvSpPr>
            <p:cNvPr id="10" name="Text Box 10"/>
            <p:cNvSpPr txBox="1">
              <a:spLocks noChangeArrowheads="1"/>
            </p:cNvSpPr>
            <p:nvPr/>
          </p:nvSpPr>
          <p:spPr bwMode="auto">
            <a:xfrm>
              <a:off x="1892" y="206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t>
              </a:r>
            </a:p>
          </p:txBody>
        </p:sp>
        <p:sp>
          <p:nvSpPr>
            <p:cNvPr id="11" name="Line 11"/>
            <p:cNvSpPr>
              <a:spLocks noChangeShapeType="1"/>
            </p:cNvSpPr>
            <p:nvPr/>
          </p:nvSpPr>
          <p:spPr bwMode="auto">
            <a:xfrm>
              <a:off x="1796" y="2304"/>
              <a:ext cx="432" cy="96"/>
            </a:xfrm>
            <a:prstGeom prst="line">
              <a:avLst/>
            </a:prstGeom>
            <a:noFill/>
            <a:ln w="38100">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 name="Rectangle 12"/>
            <p:cNvSpPr>
              <a:spLocks noChangeArrowheads="1"/>
            </p:cNvSpPr>
            <p:nvPr/>
          </p:nvSpPr>
          <p:spPr bwMode="auto">
            <a:xfrm>
              <a:off x="2448" y="2756"/>
              <a:ext cx="312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3000"/>
                <a:t>Y Axis: Longitudinal motion</a:t>
              </a:r>
              <a:endParaRPr lang="en-US" sz="3200">
                <a:latin typeface="Times New Roman" pitchFamily="18" charset="0"/>
              </a:endParaRPr>
            </a:p>
          </p:txBody>
        </p:sp>
      </p:grpSp>
      <p:grpSp>
        <p:nvGrpSpPr>
          <p:cNvPr id="13" name="Group 14"/>
          <p:cNvGrpSpPr>
            <a:grpSpLocks/>
          </p:cNvGrpSpPr>
          <p:nvPr/>
        </p:nvGrpSpPr>
        <p:grpSpPr bwMode="auto">
          <a:xfrm>
            <a:off x="1422400" y="3276600"/>
            <a:ext cx="7721600" cy="2259013"/>
            <a:chOff x="896" y="2064"/>
            <a:chExt cx="4864" cy="1423"/>
          </a:xfrm>
        </p:grpSpPr>
        <p:grpSp>
          <p:nvGrpSpPr>
            <p:cNvPr id="14" name="Group 15"/>
            <p:cNvGrpSpPr>
              <a:grpSpLocks/>
            </p:cNvGrpSpPr>
            <p:nvPr/>
          </p:nvGrpSpPr>
          <p:grpSpPr bwMode="auto">
            <a:xfrm>
              <a:off x="896" y="2064"/>
              <a:ext cx="4864" cy="1423"/>
              <a:chOff x="896" y="2064"/>
              <a:chExt cx="4864" cy="1423"/>
            </a:xfrm>
          </p:grpSpPr>
          <p:sp>
            <p:nvSpPr>
              <p:cNvPr id="16" name="Rectangle 16"/>
              <p:cNvSpPr>
                <a:spLocks noChangeArrowheads="1"/>
              </p:cNvSpPr>
              <p:nvPr/>
            </p:nvSpPr>
            <p:spPr bwMode="auto">
              <a:xfrm>
                <a:off x="2448" y="2064"/>
                <a:ext cx="331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3000"/>
                  <a:t>R Axis: Rotation around the   	    Z Axis – Base rotate</a:t>
                </a:r>
                <a:endParaRPr lang="en-US" sz="3000">
                  <a:latin typeface="Times New Roman" pitchFamily="18" charset="0"/>
                </a:endParaRPr>
              </a:p>
            </p:txBody>
          </p:sp>
          <p:sp>
            <p:nvSpPr>
              <p:cNvPr id="17" name="Arc 17"/>
              <p:cNvSpPr>
                <a:spLocks/>
              </p:cNvSpPr>
              <p:nvPr/>
            </p:nvSpPr>
            <p:spPr bwMode="auto">
              <a:xfrm>
                <a:off x="896" y="3065"/>
                <a:ext cx="432" cy="213"/>
              </a:xfrm>
              <a:custGeom>
                <a:avLst/>
                <a:gdLst>
                  <a:gd name="T0" fmla="*/ 0 w 21600"/>
                  <a:gd name="T1" fmla="*/ 0 h 21313"/>
                  <a:gd name="T2" fmla="*/ 0 w 21600"/>
                  <a:gd name="T3" fmla="*/ 0 h 21313"/>
                  <a:gd name="T4" fmla="*/ 0 w 21600"/>
                  <a:gd name="T5" fmla="*/ 0 h 21313"/>
                  <a:gd name="T6" fmla="*/ 0 60000 65536"/>
                  <a:gd name="T7" fmla="*/ 0 60000 65536"/>
                  <a:gd name="T8" fmla="*/ 0 60000 65536"/>
                  <a:gd name="T9" fmla="*/ 0 w 21600"/>
                  <a:gd name="T10" fmla="*/ 0 h 21313"/>
                  <a:gd name="T11" fmla="*/ 21600 w 21600"/>
                  <a:gd name="T12" fmla="*/ 21313 h 21313"/>
                </a:gdLst>
                <a:ahLst/>
                <a:cxnLst>
                  <a:cxn ang="T6">
                    <a:pos x="T0" y="T1"/>
                  </a:cxn>
                  <a:cxn ang="T7">
                    <a:pos x="T2" y="T3"/>
                  </a:cxn>
                  <a:cxn ang="T8">
                    <a:pos x="T4" y="T5"/>
                  </a:cxn>
                </a:cxnLst>
                <a:rect l="T9" t="T10" r="T11" b="T12"/>
                <a:pathLst>
                  <a:path w="21600" h="21313" fill="none" extrusionOk="0">
                    <a:moveTo>
                      <a:pt x="62" y="21312"/>
                    </a:moveTo>
                    <a:cubicBezTo>
                      <a:pt x="20" y="20767"/>
                      <a:pt x="0" y="20221"/>
                      <a:pt x="0" y="19675"/>
                    </a:cubicBezTo>
                    <a:cubicBezTo>
                      <a:pt x="-1" y="11195"/>
                      <a:pt x="4961" y="3499"/>
                      <a:pt x="12686" y="0"/>
                    </a:cubicBezTo>
                  </a:path>
                  <a:path w="21600" h="21313" stroke="0" extrusionOk="0">
                    <a:moveTo>
                      <a:pt x="62" y="21312"/>
                    </a:moveTo>
                    <a:cubicBezTo>
                      <a:pt x="20" y="20767"/>
                      <a:pt x="0" y="20221"/>
                      <a:pt x="0" y="19675"/>
                    </a:cubicBezTo>
                    <a:cubicBezTo>
                      <a:pt x="-1" y="11195"/>
                      <a:pt x="4961" y="3499"/>
                      <a:pt x="12686" y="0"/>
                    </a:cubicBezTo>
                    <a:lnTo>
                      <a:pt x="21600" y="19675"/>
                    </a:lnTo>
                    <a:lnTo>
                      <a:pt x="62" y="21312"/>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Arc 18"/>
              <p:cNvSpPr>
                <a:spLocks/>
              </p:cNvSpPr>
              <p:nvPr/>
            </p:nvSpPr>
            <p:spPr bwMode="auto">
              <a:xfrm>
                <a:off x="1220" y="3072"/>
                <a:ext cx="576" cy="415"/>
              </a:xfrm>
              <a:custGeom>
                <a:avLst/>
                <a:gdLst>
                  <a:gd name="T0" fmla="*/ 0 w 28458"/>
                  <a:gd name="T1" fmla="*/ 0 h 41520"/>
                  <a:gd name="T2" fmla="*/ 0 w 28458"/>
                  <a:gd name="T3" fmla="*/ 0 h 41520"/>
                  <a:gd name="T4" fmla="*/ 0 w 28458"/>
                  <a:gd name="T5" fmla="*/ 0 h 41520"/>
                  <a:gd name="T6" fmla="*/ 0 60000 65536"/>
                  <a:gd name="T7" fmla="*/ 0 60000 65536"/>
                  <a:gd name="T8" fmla="*/ 0 60000 65536"/>
                  <a:gd name="T9" fmla="*/ 0 w 28458"/>
                  <a:gd name="T10" fmla="*/ 0 h 41520"/>
                  <a:gd name="T11" fmla="*/ 28458 w 28458"/>
                  <a:gd name="T12" fmla="*/ 41520 h 41520"/>
                </a:gdLst>
                <a:ahLst/>
                <a:cxnLst>
                  <a:cxn ang="T6">
                    <a:pos x="T0" y="T1"/>
                  </a:cxn>
                  <a:cxn ang="T7">
                    <a:pos x="T2" y="T3"/>
                  </a:cxn>
                  <a:cxn ang="T8">
                    <a:pos x="T4" y="T5"/>
                  </a:cxn>
                </a:cxnLst>
                <a:rect l="T9" t="T10" r="T11" b="T12"/>
                <a:pathLst>
                  <a:path w="28458" h="41520" fill="none" extrusionOk="0">
                    <a:moveTo>
                      <a:pt x="15209" y="-1"/>
                    </a:moveTo>
                    <a:cubicBezTo>
                      <a:pt x="23235" y="3364"/>
                      <a:pt x="28458" y="11217"/>
                      <a:pt x="28458" y="19920"/>
                    </a:cubicBezTo>
                    <a:cubicBezTo>
                      <a:pt x="28458" y="31849"/>
                      <a:pt x="18787" y="41520"/>
                      <a:pt x="6858" y="41520"/>
                    </a:cubicBezTo>
                    <a:cubicBezTo>
                      <a:pt x="4526" y="41520"/>
                      <a:pt x="2210" y="41142"/>
                      <a:pt x="-1" y="40402"/>
                    </a:cubicBezTo>
                  </a:path>
                  <a:path w="28458" h="41520" stroke="0" extrusionOk="0">
                    <a:moveTo>
                      <a:pt x="15209" y="-1"/>
                    </a:moveTo>
                    <a:cubicBezTo>
                      <a:pt x="23235" y="3364"/>
                      <a:pt x="28458" y="11217"/>
                      <a:pt x="28458" y="19920"/>
                    </a:cubicBezTo>
                    <a:cubicBezTo>
                      <a:pt x="28458" y="31849"/>
                      <a:pt x="18787" y="41520"/>
                      <a:pt x="6858" y="41520"/>
                    </a:cubicBezTo>
                    <a:cubicBezTo>
                      <a:pt x="4526" y="41520"/>
                      <a:pt x="2210" y="41142"/>
                      <a:pt x="-1" y="40402"/>
                    </a:cubicBezTo>
                    <a:lnTo>
                      <a:pt x="6858" y="19920"/>
                    </a:lnTo>
                    <a:lnTo>
                      <a:pt x="15209" y="-1"/>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Text Box 19"/>
              <p:cNvSpPr txBox="1">
                <a:spLocks noChangeArrowheads="1"/>
              </p:cNvSpPr>
              <p:nvPr/>
            </p:nvSpPr>
            <p:spPr bwMode="auto">
              <a:xfrm>
                <a:off x="1844" y="297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R</a:t>
                </a:r>
              </a:p>
            </p:txBody>
          </p:sp>
        </p:grpSp>
        <p:sp>
          <p:nvSpPr>
            <p:cNvPr id="15" name="Line 20"/>
            <p:cNvSpPr>
              <a:spLocks noChangeShapeType="1"/>
            </p:cNvSpPr>
            <p:nvPr/>
          </p:nvSpPr>
          <p:spPr bwMode="auto">
            <a:xfrm flipV="1">
              <a:off x="1356" y="2592"/>
              <a:ext cx="0" cy="576"/>
            </a:xfrm>
            <a:prstGeom prst="line">
              <a:avLst/>
            </a:prstGeom>
            <a:noFill/>
            <a:ln w="38100">
              <a:solidFill>
                <a:srgbClr val="CC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013699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Cylindrical Coordinate Robot</a:t>
            </a:r>
          </a:p>
        </p:txBody>
      </p:sp>
      <p:sp>
        <p:nvSpPr>
          <p:cNvPr id="9" name="Content Placeholder 8"/>
          <p:cNvSpPr>
            <a:spLocks noGrp="1"/>
          </p:cNvSpPr>
          <p:nvPr>
            <p:ph idx="1"/>
          </p:nvPr>
        </p:nvSpPr>
        <p:spPr/>
        <p:txBody>
          <a:bodyPr/>
          <a:lstStyle/>
          <a:p>
            <a:r>
              <a:rPr lang="en-US" dirty="0"/>
              <a:t>Cylindrical Work </a:t>
            </a:r>
            <a:r>
              <a:rPr lang="en-US" dirty="0" smtClean="0"/>
              <a:t>Envelope</a:t>
            </a:r>
            <a:endParaRPr lang="en-US" dirty="0"/>
          </a:p>
        </p:txBody>
      </p:sp>
      <p:grpSp>
        <p:nvGrpSpPr>
          <p:cNvPr id="4" name="Group 7"/>
          <p:cNvGrpSpPr>
            <a:grpSpLocks/>
          </p:cNvGrpSpPr>
          <p:nvPr/>
        </p:nvGrpSpPr>
        <p:grpSpPr bwMode="auto">
          <a:xfrm>
            <a:off x="2876325" y="2286000"/>
            <a:ext cx="4787900" cy="3975100"/>
            <a:chOff x="424" y="1144"/>
            <a:chExt cx="2928" cy="2376"/>
          </a:xfrm>
        </p:grpSpPr>
        <p:pic>
          <p:nvPicPr>
            <p:cNvPr id="5" name="Picture 8" descr="Cylinde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 y="1144"/>
              <a:ext cx="2928"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536" y="1576"/>
              <a:ext cx="24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Z</a:t>
              </a:r>
            </a:p>
          </p:txBody>
        </p:sp>
        <p:sp>
          <p:nvSpPr>
            <p:cNvPr id="7" name="Line 10"/>
            <p:cNvSpPr>
              <a:spLocks noChangeShapeType="1"/>
            </p:cNvSpPr>
            <p:nvPr/>
          </p:nvSpPr>
          <p:spPr bwMode="auto">
            <a:xfrm>
              <a:off x="1794" y="1638"/>
              <a:ext cx="0" cy="432"/>
            </a:xfrm>
            <a:prstGeom prst="line">
              <a:avLst/>
            </a:prstGeom>
            <a:noFill/>
            <a:ln w="38100">
              <a:solidFill>
                <a:srgbClr val="F0EA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Text Box 11"/>
            <p:cNvSpPr txBox="1">
              <a:spLocks noChangeArrowheads="1"/>
            </p:cNvSpPr>
            <p:nvPr/>
          </p:nvSpPr>
          <p:spPr bwMode="auto">
            <a:xfrm>
              <a:off x="2544" y="2064"/>
              <a:ext cx="24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Y</a:t>
              </a:r>
            </a:p>
          </p:txBody>
        </p:sp>
        <p:sp>
          <p:nvSpPr>
            <p:cNvPr id="11" name="Line 12"/>
            <p:cNvSpPr>
              <a:spLocks noChangeShapeType="1"/>
            </p:cNvSpPr>
            <p:nvPr/>
          </p:nvSpPr>
          <p:spPr bwMode="auto">
            <a:xfrm flipV="1">
              <a:off x="2400" y="2016"/>
              <a:ext cx="384" cy="192"/>
            </a:xfrm>
            <a:prstGeom prst="line">
              <a:avLst/>
            </a:prstGeom>
            <a:noFill/>
            <a:ln w="38100">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 name="Arc 13"/>
            <p:cNvSpPr>
              <a:spLocks/>
            </p:cNvSpPr>
            <p:nvPr/>
          </p:nvSpPr>
          <p:spPr bwMode="auto">
            <a:xfrm>
              <a:off x="1584" y="2688"/>
              <a:ext cx="432" cy="213"/>
            </a:xfrm>
            <a:custGeom>
              <a:avLst/>
              <a:gdLst>
                <a:gd name="T0" fmla="*/ 0 w 21600"/>
                <a:gd name="T1" fmla="*/ 0 h 30865"/>
                <a:gd name="T2" fmla="*/ 0 w 21600"/>
                <a:gd name="T3" fmla="*/ 0 h 30865"/>
                <a:gd name="T4" fmla="*/ 0 w 21600"/>
                <a:gd name="T5" fmla="*/ 0 h 30865"/>
                <a:gd name="T6" fmla="*/ 0 60000 65536"/>
                <a:gd name="T7" fmla="*/ 0 60000 65536"/>
                <a:gd name="T8" fmla="*/ 0 60000 65536"/>
                <a:gd name="T9" fmla="*/ 0 w 21600"/>
                <a:gd name="T10" fmla="*/ 0 h 30865"/>
                <a:gd name="T11" fmla="*/ 21600 w 21600"/>
                <a:gd name="T12" fmla="*/ 30865 h 30865"/>
              </a:gdLst>
              <a:ahLst/>
              <a:cxnLst>
                <a:cxn ang="T6">
                  <a:pos x="T0" y="T1"/>
                </a:cxn>
                <a:cxn ang="T7">
                  <a:pos x="T2" y="T3"/>
                </a:cxn>
                <a:cxn ang="T8">
                  <a:pos x="T4" y="T5"/>
                </a:cxn>
              </a:cxnLst>
              <a:rect l="T9" t="T10" r="T11" b="T12"/>
              <a:pathLst>
                <a:path w="21600" h="30865" fill="none" extrusionOk="0">
                  <a:moveTo>
                    <a:pt x="3124" y="30865"/>
                  </a:moveTo>
                  <a:cubicBezTo>
                    <a:pt x="1080" y="27490"/>
                    <a:pt x="0" y="23620"/>
                    <a:pt x="0" y="19675"/>
                  </a:cubicBezTo>
                  <a:cubicBezTo>
                    <a:pt x="-1" y="11195"/>
                    <a:pt x="4961" y="3499"/>
                    <a:pt x="12686" y="0"/>
                  </a:cubicBezTo>
                </a:path>
                <a:path w="21600" h="30865" stroke="0" extrusionOk="0">
                  <a:moveTo>
                    <a:pt x="3124" y="30865"/>
                  </a:moveTo>
                  <a:cubicBezTo>
                    <a:pt x="1080" y="27490"/>
                    <a:pt x="0" y="23620"/>
                    <a:pt x="0" y="19675"/>
                  </a:cubicBezTo>
                  <a:cubicBezTo>
                    <a:pt x="-1" y="11195"/>
                    <a:pt x="4961" y="3499"/>
                    <a:pt x="12686" y="0"/>
                  </a:cubicBezTo>
                  <a:lnTo>
                    <a:pt x="21600" y="19675"/>
                  </a:lnTo>
                  <a:lnTo>
                    <a:pt x="3124" y="30865"/>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4"/>
            <p:cNvSpPr>
              <a:spLocks/>
            </p:cNvSpPr>
            <p:nvPr/>
          </p:nvSpPr>
          <p:spPr bwMode="auto">
            <a:xfrm>
              <a:off x="1825" y="2688"/>
              <a:ext cx="479" cy="240"/>
            </a:xfrm>
            <a:custGeom>
              <a:avLst/>
              <a:gdLst>
                <a:gd name="T0" fmla="*/ 0 w 28458"/>
                <a:gd name="T1" fmla="*/ 0 h 40042"/>
                <a:gd name="T2" fmla="*/ 0 w 28458"/>
                <a:gd name="T3" fmla="*/ 0 h 40042"/>
                <a:gd name="T4" fmla="*/ 0 w 28458"/>
                <a:gd name="T5" fmla="*/ 0 h 40042"/>
                <a:gd name="T6" fmla="*/ 0 60000 65536"/>
                <a:gd name="T7" fmla="*/ 0 60000 65536"/>
                <a:gd name="T8" fmla="*/ 0 60000 65536"/>
                <a:gd name="T9" fmla="*/ 0 w 28458"/>
                <a:gd name="T10" fmla="*/ 0 h 40042"/>
                <a:gd name="T11" fmla="*/ 28458 w 28458"/>
                <a:gd name="T12" fmla="*/ 40042 h 40042"/>
              </a:gdLst>
              <a:ahLst/>
              <a:cxnLst>
                <a:cxn ang="T6">
                  <a:pos x="T0" y="T1"/>
                </a:cxn>
                <a:cxn ang="T7">
                  <a:pos x="T2" y="T3"/>
                </a:cxn>
                <a:cxn ang="T8">
                  <a:pos x="T4" y="T5"/>
                </a:cxn>
              </a:cxnLst>
              <a:rect l="T9" t="T10" r="T11" b="T12"/>
              <a:pathLst>
                <a:path w="28458" h="40042" fill="none" extrusionOk="0">
                  <a:moveTo>
                    <a:pt x="18103" y="-1"/>
                  </a:moveTo>
                  <a:cubicBezTo>
                    <a:pt x="24534" y="3921"/>
                    <a:pt x="28458" y="10909"/>
                    <a:pt x="28458" y="18442"/>
                  </a:cubicBezTo>
                  <a:cubicBezTo>
                    <a:pt x="28458" y="30371"/>
                    <a:pt x="18787" y="40042"/>
                    <a:pt x="6858" y="40042"/>
                  </a:cubicBezTo>
                  <a:cubicBezTo>
                    <a:pt x="4526" y="40042"/>
                    <a:pt x="2210" y="39664"/>
                    <a:pt x="-1" y="38924"/>
                  </a:cubicBezTo>
                </a:path>
                <a:path w="28458" h="40042" stroke="0" extrusionOk="0">
                  <a:moveTo>
                    <a:pt x="18103" y="-1"/>
                  </a:moveTo>
                  <a:cubicBezTo>
                    <a:pt x="24534" y="3921"/>
                    <a:pt x="28458" y="10909"/>
                    <a:pt x="28458" y="18442"/>
                  </a:cubicBezTo>
                  <a:cubicBezTo>
                    <a:pt x="28458" y="30371"/>
                    <a:pt x="18787" y="40042"/>
                    <a:pt x="6858" y="40042"/>
                  </a:cubicBezTo>
                  <a:cubicBezTo>
                    <a:pt x="4526" y="40042"/>
                    <a:pt x="2210" y="39664"/>
                    <a:pt x="-1" y="38924"/>
                  </a:cubicBezTo>
                  <a:lnTo>
                    <a:pt x="6858" y="18442"/>
                  </a:lnTo>
                  <a:lnTo>
                    <a:pt x="18103" y="-1"/>
                  </a:lnTo>
                  <a:close/>
                </a:path>
              </a:pathLst>
            </a:custGeom>
            <a:noFill/>
            <a:ln w="38100">
              <a:solidFill>
                <a:srgbClr val="CC0000"/>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Text Box 15"/>
            <p:cNvSpPr txBox="1">
              <a:spLocks noChangeArrowheads="1"/>
            </p:cNvSpPr>
            <p:nvPr/>
          </p:nvSpPr>
          <p:spPr bwMode="auto">
            <a:xfrm>
              <a:off x="1968" y="2928"/>
              <a:ext cx="24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R</a:t>
              </a:r>
            </a:p>
          </p:txBody>
        </p:sp>
      </p:grpSp>
    </p:spTree>
    <p:extLst>
      <p:ext uri="{BB962C8B-B14F-4D97-AF65-F5344CB8AC3E}">
        <p14:creationId xmlns:p14="http://schemas.microsoft.com/office/powerpoint/2010/main" val="32621248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314</TotalTime>
  <Words>2597</Words>
  <Application>Microsoft Office PowerPoint</Application>
  <PresentationFormat>On-screen Show (4:3)</PresentationFormat>
  <Paragraphs>442</Paragraphs>
  <Slides>45</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45</vt:i4>
      </vt:variant>
    </vt:vector>
  </HeadingPairs>
  <TitlesOfParts>
    <vt:vector size="49" baseType="lpstr">
      <vt:lpstr>Arial</vt:lpstr>
      <vt:lpstr>Times New Roman</vt:lpstr>
      <vt:lpstr>PowerPointTemplateAE_2009_1217_NEW NEW Template</vt:lpstr>
      <vt:lpstr>1_Custom Design</vt:lpstr>
      <vt:lpstr>PowerPoint Presentation</vt:lpstr>
      <vt:lpstr>Table of Content</vt:lpstr>
      <vt:lpstr>Robotics Subsystems</vt:lpstr>
      <vt:lpstr>Kinematics</vt:lpstr>
      <vt:lpstr>Cartesian Coordinate Robot</vt:lpstr>
      <vt:lpstr>Cartesian Coordinate Robot</vt:lpstr>
      <vt:lpstr>Cartesian Coordinate Robot</vt:lpstr>
      <vt:lpstr>Cylindrical Coordinate Robot</vt:lpstr>
      <vt:lpstr>Cylindrical Coordinate Robot</vt:lpstr>
      <vt:lpstr>Cylindrical Coordinate Robot</vt:lpstr>
      <vt:lpstr>Polar Coordinate Robot</vt:lpstr>
      <vt:lpstr>Polar Coordinate Robot</vt:lpstr>
      <vt:lpstr>Polar Coordinate Robot</vt:lpstr>
      <vt:lpstr>Jointed Arm Robot</vt:lpstr>
      <vt:lpstr>Jointed Arm Robot</vt:lpstr>
      <vt:lpstr>Jointed Arm Robot</vt:lpstr>
      <vt:lpstr>Jointed Arm Robot</vt:lpstr>
      <vt:lpstr>SCARA Robot</vt:lpstr>
      <vt:lpstr>SCARA Robot</vt:lpstr>
      <vt:lpstr>SCARA Robot</vt:lpstr>
      <vt:lpstr>SCARA Robot</vt:lpstr>
      <vt:lpstr>Match the Work Envelopes</vt:lpstr>
      <vt:lpstr>Match the Work Envelopes</vt:lpstr>
      <vt:lpstr>Configuration vs. Application</vt:lpstr>
      <vt:lpstr>Configuration vs. Application</vt:lpstr>
      <vt:lpstr>Robotic Control Systems</vt:lpstr>
      <vt:lpstr>Robotic Control Systems</vt:lpstr>
      <vt:lpstr>Robotic Control Systems</vt:lpstr>
      <vt:lpstr>Robotic Control Systems</vt:lpstr>
      <vt:lpstr>Robotics Drive Systems</vt:lpstr>
      <vt:lpstr>Electromechanical Drive Systems</vt:lpstr>
      <vt:lpstr>Electrical Drive Systems</vt:lpstr>
      <vt:lpstr>Pneumatic Drive Systems</vt:lpstr>
      <vt:lpstr>Hydraulic Drive Systems</vt:lpstr>
      <vt:lpstr>Hydraulic Drive Systems</vt:lpstr>
      <vt:lpstr>Robotic Sensors</vt:lpstr>
      <vt:lpstr>Robotic Sensors</vt:lpstr>
      <vt:lpstr>Robotic Sensors: Encoders</vt:lpstr>
      <vt:lpstr>Robotic Sensors: Encoders</vt:lpstr>
      <vt:lpstr>Robotic Sensors: Encoders</vt:lpstr>
      <vt:lpstr>Robotic Sensors: Encoders</vt:lpstr>
      <vt:lpstr>Lead Screw</vt:lpstr>
      <vt:lpstr>Lead Screw: Ball Vs. Acme</vt:lpstr>
      <vt:lpstr>Accuracy vs. Precision or Repeatability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3.3.1.P RoboticsSystems (VEX)</dc:title>
  <dc:subject>AE - Lesson x.y - Lesson title</dc:subject>
  <dc:creator>PLTW Programs Team</dc:creator>
  <cp:lastModifiedBy>Gerald Holt</cp:lastModifiedBy>
  <cp:revision>45</cp:revision>
  <dcterms:created xsi:type="dcterms:W3CDTF">2010-01-04T14:07:12Z</dcterms:created>
  <dcterms:modified xsi:type="dcterms:W3CDTF">2016-04-03T21:10:12Z</dcterms:modified>
</cp:coreProperties>
</file>