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4"/>
  </p:notesMasterIdLst>
  <p:handoutMasterIdLst>
    <p:handoutMasterId r:id="rId25"/>
  </p:handoutMasterIdLst>
  <p:sldIdLst>
    <p:sldId id="307" r:id="rId3"/>
    <p:sldId id="309" r:id="rId4"/>
    <p:sldId id="310" r:id="rId5"/>
    <p:sldId id="311" r:id="rId6"/>
    <p:sldId id="334" r:id="rId7"/>
    <p:sldId id="335" r:id="rId8"/>
    <p:sldId id="312" r:id="rId9"/>
    <p:sldId id="313" r:id="rId10"/>
    <p:sldId id="328" r:id="rId11"/>
    <p:sldId id="317" r:id="rId12"/>
    <p:sldId id="321" r:id="rId13"/>
    <p:sldId id="319" r:id="rId14"/>
    <p:sldId id="316" r:id="rId15"/>
    <p:sldId id="320" r:id="rId16"/>
    <p:sldId id="324" r:id="rId17"/>
    <p:sldId id="329" r:id="rId18"/>
    <p:sldId id="330" r:id="rId19"/>
    <p:sldId id="331" r:id="rId20"/>
    <p:sldId id="332" r:id="rId21"/>
    <p:sldId id="333" r:id="rId22"/>
    <p:sldId id="30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Champion-Terrell" initials="KC" lastIdx="3" clrIdx="0"/>
  <p:cmAuthor id="1" name="Paula Robertson" initials="PR" lastIdx="18" clrIdx="1">
    <p:extLst>
      <p:ext uri="{19B8F6BF-5375-455C-9EA6-DF929625EA0E}">
        <p15:presenceInfo xmlns:p15="http://schemas.microsoft.com/office/powerpoint/2012/main" userId="Paula Robert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1C1C1C"/>
    <a:srgbClr val="0F0F0F"/>
    <a:srgbClr val="FF0000"/>
    <a:srgbClr val="CC0000"/>
    <a:srgbClr val="000000"/>
    <a:srgbClr val="009900"/>
    <a:srgbClr val="C4C4C4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88404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23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E3D203-60F2-42E5-8CD6-14C06D5EB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3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C9936A-3A6F-4E9F-85DD-529B3EF1A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5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Lynxmotion hardware</a:t>
            </a:r>
            <a:r>
              <a:rPr lang="en-US" baseline="0" dirty="0" smtClean="0"/>
              <a:t> and software online </a:t>
            </a:r>
            <a:r>
              <a:rPr lang="en-US" dirty="0" smtClean="0"/>
              <a:t>manuals </a:t>
            </a:r>
            <a:r>
              <a:rPr lang="en-US" baseline="0" dirty="0" smtClean="0"/>
              <a:t>can be accessed directly from the FlowArm PLTW interface through the link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30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69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pin A and B do not have </a:t>
            </a:r>
            <a:r>
              <a:rPr lang="en-US" smtClean="0"/>
              <a:t>a label.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3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84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79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7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9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Manufacturing Costs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CIM</a:t>
            </a:r>
          </a:p>
          <a:p>
            <a:r>
              <a:rPr lang="en-US"/>
              <a:t>Cost of Manufacturing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2008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EEA97-ED19-4684-9BA3-82E272B974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094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Manufacturing Costs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CIM</a:t>
            </a:r>
          </a:p>
          <a:p>
            <a:r>
              <a:rPr lang="en-US"/>
              <a:t>Cost of Manufacturing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2008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EEA97-ED19-4684-9BA3-82E272B9748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78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6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3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0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9936A-3A6F-4E9F-85DD-529B3EF1A9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4B8D-C15A-4764-A297-CDDFF64C7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76DBA-949A-4586-8DB3-53D47D97C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A32B-1607-46DB-8E63-F5653BACF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3E29-35A1-40CC-AC28-E281CAC7B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A14CC-578C-4D2F-BBBD-6BEE145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6C84F-E87F-47F4-A32A-0443403B8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C619-B085-4509-8831-D9663231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086A1-B5BD-4E79-8546-856119AD8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02C9-C455-4124-BD17-98E0C1F27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7A5C-AC18-4788-99EE-CA44C5DBC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2A9BA-CFA2-4B6B-9D5F-4BF4257F4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F3EFAA-3487-4B6E-9918-28049C82A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86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FlowArm PLTW Programming</a:t>
            </a:r>
          </a:p>
          <a:p>
            <a:pPr marL="0" indent="0" algn="ctr">
              <a:buNone/>
            </a:pPr>
            <a:r>
              <a:rPr lang="en-US" sz="128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 algn="ctr">
              <a:buNone/>
            </a:pP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3" y="5000623"/>
            <a:ext cx="8587367" cy="13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sz="3600" dirty="0"/>
              <a:t>Sequencer General Steps</a:t>
            </a:r>
          </a:p>
        </p:txBody>
      </p:sp>
      <p:sp>
        <p:nvSpPr>
          <p:cNvPr id="9" name="Oval 8"/>
          <p:cNvSpPr/>
          <p:nvPr/>
        </p:nvSpPr>
        <p:spPr>
          <a:xfrm>
            <a:off x="3244886" y="5019674"/>
            <a:ext cx="340842" cy="32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" y="2802912"/>
            <a:ext cx="3392001" cy="112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732555" y="271462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 descr="C:\Users\gholt\AppData\Local\Temp\SNAGHTMLd1499a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387130"/>
            <a:ext cx="4018055" cy="251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750" y="1006608"/>
            <a:ext cx="4027635" cy="155427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</a:t>
            </a:r>
            <a:r>
              <a:rPr lang="en-US" dirty="0" smtClean="0"/>
              <a:t>Save the selected pattern.</a:t>
            </a:r>
          </a:p>
          <a:p>
            <a:r>
              <a:rPr lang="en-US" dirty="0" smtClean="0"/>
              <a:t>Enter </a:t>
            </a:r>
            <a:r>
              <a:rPr lang="en-US" dirty="0"/>
              <a:t>a meaningful file name </a:t>
            </a:r>
            <a:r>
              <a:rPr lang="en-US" dirty="0" smtClean="0"/>
              <a:t>and select Save.</a:t>
            </a:r>
          </a:p>
          <a:p>
            <a:pPr>
              <a:spcBef>
                <a:spcPts val="600"/>
              </a:spcBef>
            </a:pPr>
            <a:r>
              <a:rPr lang="en-US" dirty="0"/>
              <a:t>Note that </a:t>
            </a:r>
            <a:r>
              <a:rPr lang="en-US" dirty="0" smtClean="0"/>
              <a:t>the words sequence </a:t>
            </a:r>
            <a:r>
              <a:rPr lang="en-US" dirty="0"/>
              <a:t>and pattern are </a:t>
            </a:r>
            <a:r>
              <a:rPr lang="en-US" dirty="0" smtClean="0"/>
              <a:t>interchangeable.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69385" y="929969"/>
            <a:ext cx="4176800" cy="1330625"/>
            <a:chOff x="4723385" y="929969"/>
            <a:chExt cx="4176800" cy="1330625"/>
          </a:xfrm>
        </p:grpSpPr>
        <p:sp>
          <p:nvSpPr>
            <p:cNvPr id="17" name="TextBox 16"/>
            <p:cNvSpPr txBox="1"/>
            <p:nvPr/>
          </p:nvSpPr>
          <p:spPr>
            <a:xfrm>
              <a:off x="5136046" y="1060265"/>
              <a:ext cx="3764139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WARNING!</a:t>
              </a:r>
            </a:p>
            <a:p>
              <a:r>
                <a:rPr lang="en-US" dirty="0"/>
                <a:t>Unless the pattern is </a:t>
              </a:r>
              <a:r>
                <a:rPr lang="en-US" dirty="0" smtClean="0"/>
                <a:t>saved, </a:t>
              </a:r>
              <a:r>
                <a:rPr lang="en-US" dirty="0"/>
                <a:t>all changes will be lost when </a:t>
              </a:r>
              <a:r>
                <a:rPr lang="en-US" dirty="0" smtClean="0"/>
                <a:t>you close the </a:t>
              </a:r>
              <a:r>
                <a:rPr lang="en-US" dirty="0" err="1"/>
                <a:t>FlowArm</a:t>
              </a:r>
              <a:r>
                <a:rPr lang="en-US" dirty="0"/>
                <a:t> </a:t>
              </a:r>
              <a:r>
                <a:rPr lang="en-US" dirty="0" smtClean="0"/>
                <a:t>PLTW software</a:t>
              </a:r>
              <a:endParaRPr lang="en-US" dirty="0"/>
            </a:p>
          </p:txBody>
        </p:sp>
        <p:pic>
          <p:nvPicPr>
            <p:cNvPr id="18" name="Picture 13" descr="C:\Users\jhanson2.WCC-HANSON-1\AppData\Local\Microsoft\Windows\Temporary Internet Files\Content.IE5\ZRP9KK6V\MC900434750[1]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385" y="929969"/>
              <a:ext cx="522081" cy="457200"/>
            </a:xfrm>
            <a:prstGeom prst="rect">
              <a:avLst/>
            </a:prstGeom>
            <a:noFill/>
          </p:spPr>
        </p:pic>
      </p:grpSp>
      <p:sp>
        <p:nvSpPr>
          <p:cNvPr id="20" name="Oval 19"/>
          <p:cNvSpPr/>
          <p:nvPr/>
        </p:nvSpPr>
        <p:spPr>
          <a:xfrm>
            <a:off x="1028700" y="3095621"/>
            <a:ext cx="2419349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Y:\001_PLTW Images and Video\2014_0729_CIM_Lynxmotion\FlowArm_MainScree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41169" r="53567" b="29416"/>
          <a:stretch/>
        </p:blipFill>
        <p:spPr bwMode="auto">
          <a:xfrm>
            <a:off x="1132509" y="1947131"/>
            <a:ext cx="910206" cy="8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3" y="4873623"/>
            <a:ext cx="8587367" cy="13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982"/>
            <a:ext cx="8229600" cy="1005656"/>
          </a:xfrm>
        </p:spPr>
        <p:txBody>
          <a:bodyPr/>
          <a:lstStyle/>
          <a:p>
            <a:r>
              <a:rPr lang="en-US" sz="3600" dirty="0"/>
              <a:t>Sequencer General Steps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2089" y="3081163"/>
            <a:ext cx="8175096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3: </a:t>
            </a:r>
            <a:r>
              <a:rPr lang="en-US" dirty="0"/>
              <a:t>Record the current position in the selected </a:t>
            </a:r>
            <a:r>
              <a:rPr lang="en-US" dirty="0" smtClean="0"/>
              <a:t>frame.</a:t>
            </a:r>
            <a:endParaRPr lang="en-US" dirty="0"/>
          </a:p>
          <a:p>
            <a:r>
              <a:rPr lang="en-US" dirty="0"/>
              <a:t>The current position of every servo will be </a:t>
            </a:r>
            <a:r>
              <a:rPr lang="en-US" dirty="0" smtClean="0"/>
              <a:t>recorded.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2091" y="1260608"/>
            <a:ext cx="756480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2: </a:t>
            </a:r>
            <a:r>
              <a:rPr lang="en-US" dirty="0"/>
              <a:t>Move the robot to </a:t>
            </a:r>
            <a:r>
              <a:rPr lang="en-US" dirty="0" smtClean="0"/>
              <a:t>a start position </a:t>
            </a:r>
            <a:r>
              <a:rPr lang="en-US" dirty="0"/>
              <a:t>using a preferred arm movement </a:t>
            </a:r>
            <a:r>
              <a:rPr lang="en-US" dirty="0" smtClean="0"/>
              <a:t>method.</a:t>
            </a:r>
            <a:endParaRPr lang="en-US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3" r="56783"/>
          <a:stretch/>
        </p:blipFill>
        <p:spPr bwMode="auto">
          <a:xfrm>
            <a:off x="1136271" y="3783600"/>
            <a:ext cx="571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>
            <a:off x="4778411" y="4892674"/>
            <a:ext cx="340842" cy="32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11" y="5000623"/>
            <a:ext cx="8587367" cy="13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52089" y="3168521"/>
            <a:ext cx="7584898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5: </a:t>
            </a:r>
            <a:r>
              <a:rPr lang="en-US" dirty="0"/>
              <a:t>Move the robot to a start position using a preferred arm movement </a:t>
            </a:r>
            <a:r>
              <a:rPr lang="en-US" dirty="0" smtClean="0"/>
              <a:t>method.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Sequencer General Steps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4" r="60609"/>
          <a:stretch/>
        </p:blipFill>
        <p:spPr bwMode="auto">
          <a:xfrm>
            <a:off x="1147365" y="1609275"/>
            <a:ext cx="895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0" r="52740"/>
          <a:stretch/>
        </p:blipFill>
        <p:spPr bwMode="auto">
          <a:xfrm>
            <a:off x="2597517" y="2361910"/>
            <a:ext cx="6095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88555" y="1658080"/>
            <a:ext cx="6169496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to remove a frame select </a:t>
            </a:r>
            <a:r>
              <a:rPr lang="en-US" dirty="0"/>
              <a:t>it in the </a:t>
            </a:r>
            <a:r>
              <a:rPr lang="en-US" dirty="0" smtClean="0"/>
              <a:t>Sequencer and </a:t>
            </a:r>
            <a:r>
              <a:rPr lang="en-US" dirty="0"/>
              <a:t>then </a:t>
            </a:r>
            <a:r>
              <a:rPr lang="en-US" dirty="0" smtClean="0"/>
              <a:t>select </a:t>
            </a:r>
            <a:r>
              <a:rPr lang="en-US" dirty="0"/>
              <a:t>the Delete Frame </a:t>
            </a:r>
            <a:r>
              <a:rPr lang="en-US" dirty="0" smtClean="0"/>
              <a:t>button. 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4419600" y="5048249"/>
            <a:ext cx="1022544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2090" y="1133608"/>
            <a:ext cx="8175095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4: </a:t>
            </a:r>
            <a:r>
              <a:rPr lang="en-US" dirty="0"/>
              <a:t>Add a </a:t>
            </a:r>
            <a:r>
              <a:rPr lang="en-US" dirty="0" smtClean="0"/>
              <a:t>frame.</a:t>
            </a:r>
          </a:p>
        </p:txBody>
      </p:sp>
      <p:pic>
        <p:nvPicPr>
          <p:cNvPr id="18" name="Picture 2" descr="Y:\001_PLTW Images and Video\2014_0729_CIM_Lynxmotion\FlowArm_MainScree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 t="41169" r="53567" b="29416"/>
          <a:stretch/>
        </p:blipFill>
        <p:spPr bwMode="auto">
          <a:xfrm>
            <a:off x="1132509" y="3875328"/>
            <a:ext cx="910206" cy="8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1" y="5000623"/>
            <a:ext cx="8587367" cy="13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Sequencer General Steps</a:t>
            </a:r>
          </a:p>
        </p:txBody>
      </p:sp>
      <p:sp>
        <p:nvSpPr>
          <p:cNvPr id="37" name="Oval 36"/>
          <p:cNvSpPr/>
          <p:nvPr/>
        </p:nvSpPr>
        <p:spPr>
          <a:xfrm>
            <a:off x="238020" y="5459728"/>
            <a:ext cx="2969290" cy="777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98086" y="2710816"/>
            <a:ext cx="8204437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8:</a:t>
            </a:r>
            <a:r>
              <a:rPr lang="en-US" dirty="0" smtClean="0"/>
              <a:t> Click on each frame to verify the correct position.</a:t>
            </a:r>
          </a:p>
          <a:p>
            <a:r>
              <a:rPr lang="en-US" dirty="0" smtClean="0"/>
              <a:t>Adjust the time duration of each frame by dragging the end of the frame.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98089" y="2223665"/>
            <a:ext cx="8204434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7:</a:t>
            </a:r>
            <a:r>
              <a:rPr lang="en-US" dirty="0" smtClean="0"/>
              <a:t> Repeat steps 4–6 until the pattern is completed.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3" r="56783"/>
          <a:stretch/>
        </p:blipFill>
        <p:spPr bwMode="auto">
          <a:xfrm>
            <a:off x="983284" y="1375940"/>
            <a:ext cx="571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24409" r="66628" b="10947"/>
          <a:stretch/>
        </p:blipFill>
        <p:spPr bwMode="auto">
          <a:xfrm>
            <a:off x="983284" y="3382255"/>
            <a:ext cx="1379935" cy="90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98089" y="1048399"/>
            <a:ext cx="8204435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6: </a:t>
            </a:r>
            <a:r>
              <a:rPr lang="en-US" dirty="0"/>
              <a:t>Record the current position in the selected </a:t>
            </a:r>
            <a:r>
              <a:rPr lang="en-US" dirty="0" smtClean="0"/>
              <a:t>frame.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788459" y="5019674"/>
            <a:ext cx="340842" cy="32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87523" y="3447330"/>
            <a:ext cx="575695" cy="9786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41994" y="4511676"/>
            <a:ext cx="666752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408746" y="3383441"/>
            <a:ext cx="6393777" cy="1281308"/>
            <a:chOff x="2535746" y="3510441"/>
            <a:chExt cx="6393777" cy="1281308"/>
          </a:xfrm>
        </p:grpSpPr>
        <p:sp>
          <p:nvSpPr>
            <p:cNvPr id="24" name="TextBox 23"/>
            <p:cNvSpPr txBox="1"/>
            <p:nvPr/>
          </p:nvSpPr>
          <p:spPr>
            <a:xfrm>
              <a:off x="2973013" y="3591420"/>
              <a:ext cx="595651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WARNING!</a:t>
              </a:r>
            </a:p>
            <a:p>
              <a:r>
                <a:rPr lang="en-US" dirty="0" smtClean="0"/>
                <a:t>A step </a:t>
              </a:r>
              <a:r>
                <a:rPr lang="en-US" dirty="0"/>
                <a:t>duration </a:t>
              </a:r>
              <a:r>
                <a:rPr lang="en-US" dirty="0" smtClean="0"/>
                <a:t>must allow an arm to physically complete the step. If the duration is too short, then the step might be skipped </a:t>
              </a:r>
              <a:r>
                <a:rPr lang="en-US" dirty="0"/>
                <a:t>or </a:t>
              </a:r>
              <a:r>
                <a:rPr lang="en-US" dirty="0" smtClean="0"/>
                <a:t>the arm does not reach the correct target.</a:t>
              </a:r>
              <a:endParaRPr lang="en-US" dirty="0"/>
            </a:p>
          </p:txBody>
        </p:sp>
        <p:pic>
          <p:nvPicPr>
            <p:cNvPr id="16" name="Picture 13" descr="C:\Users\jhanson2.WCC-HANSON-1\AppData\Local\Microsoft\Windows\Temporary Internet Files\Content.IE5\ZRP9KK6V\MC900434750[1]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746" y="3510441"/>
              <a:ext cx="522081" cy="457200"/>
            </a:xfrm>
            <a:prstGeom prst="rect">
              <a:avLst/>
            </a:prstGeom>
            <a:noFill/>
          </p:spPr>
        </p:pic>
      </p:grpSp>
      <p:sp>
        <p:nvSpPr>
          <p:cNvPr id="17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1" y="5000623"/>
            <a:ext cx="8587367" cy="13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96515" y="2914083"/>
            <a:ext cx="8203670" cy="36933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10: </a:t>
            </a:r>
            <a:r>
              <a:rPr lang="en-US" dirty="0" smtClean="0"/>
              <a:t>Save the current sequence.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Sequencer General Steps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r="78646"/>
          <a:stretch/>
        </p:blipFill>
        <p:spPr bwMode="auto">
          <a:xfrm>
            <a:off x="934640" y="3300517"/>
            <a:ext cx="971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5" r="4173"/>
          <a:stretch/>
        </p:blipFill>
        <p:spPr bwMode="auto">
          <a:xfrm>
            <a:off x="934640" y="1813063"/>
            <a:ext cx="133231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/>
          <p:cNvSpPr/>
          <p:nvPr/>
        </p:nvSpPr>
        <p:spPr>
          <a:xfrm>
            <a:off x="6874435" y="4948342"/>
            <a:ext cx="2019299" cy="473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5750" y="1133608"/>
            <a:ext cx="8204435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9:</a:t>
            </a:r>
            <a:r>
              <a:rPr lang="en-US" dirty="0" smtClean="0"/>
              <a:t> Rewind the pattern to the </a:t>
            </a:r>
            <a:r>
              <a:rPr lang="en-US" dirty="0"/>
              <a:t>beginning </a:t>
            </a:r>
            <a:r>
              <a:rPr lang="en-US" dirty="0" smtClean="0"/>
              <a:t>and play </a:t>
            </a:r>
            <a:r>
              <a:rPr lang="en-US" dirty="0"/>
              <a:t>the </a:t>
            </a:r>
            <a:r>
              <a:rPr lang="en-US" dirty="0" smtClean="0"/>
              <a:t>sequence.</a:t>
            </a:r>
          </a:p>
          <a:p>
            <a:r>
              <a:rPr lang="en-US" dirty="0" smtClean="0"/>
              <a:t>Make </a:t>
            </a:r>
            <a:r>
              <a:rPr lang="en-US" dirty="0"/>
              <a:t>necessary changes to the </a:t>
            </a:r>
            <a:r>
              <a:rPr lang="en-US" dirty="0" smtClean="0"/>
              <a:t>sequence.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32100" y="1769178"/>
            <a:ext cx="2361830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Stop; vary </a:t>
            </a:r>
            <a:r>
              <a:rPr lang="en-US" dirty="0"/>
              <a:t>playback speed or loop</a:t>
            </a:r>
          </a:p>
          <a:p>
            <a:r>
              <a:rPr lang="en-US" dirty="0" smtClean="0"/>
              <a:t>Recording.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35478" y="3321004"/>
            <a:ext cx="4176800" cy="1330625"/>
            <a:chOff x="4723385" y="929969"/>
            <a:chExt cx="4176800" cy="1330625"/>
          </a:xfrm>
        </p:grpSpPr>
        <p:sp>
          <p:nvSpPr>
            <p:cNvPr id="23" name="TextBox 22"/>
            <p:cNvSpPr txBox="1"/>
            <p:nvPr/>
          </p:nvSpPr>
          <p:spPr>
            <a:xfrm>
              <a:off x="5136046" y="1060265"/>
              <a:ext cx="3764139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WARNING!</a:t>
              </a:r>
            </a:p>
            <a:p>
              <a:r>
                <a:rPr lang="en-US" dirty="0"/>
                <a:t>Unless </a:t>
              </a:r>
              <a:r>
                <a:rPr lang="en-US" dirty="0" smtClean="0"/>
                <a:t>you save the </a:t>
              </a:r>
              <a:r>
                <a:rPr lang="en-US" dirty="0"/>
                <a:t>pattern </a:t>
              </a:r>
              <a:r>
                <a:rPr lang="en-US" dirty="0" smtClean="0"/>
                <a:t>all </a:t>
              </a:r>
              <a:r>
                <a:rPr lang="en-US" dirty="0"/>
                <a:t>changes will be lost when </a:t>
              </a:r>
              <a:r>
                <a:rPr lang="en-US" dirty="0" smtClean="0"/>
                <a:t>you close </a:t>
              </a:r>
              <a:r>
                <a:rPr lang="en-US" dirty="0" err="1"/>
                <a:t>FlowArm</a:t>
              </a:r>
              <a:r>
                <a:rPr lang="en-US" dirty="0"/>
                <a:t> </a:t>
              </a:r>
              <a:r>
                <a:rPr lang="en-US" dirty="0" smtClean="0"/>
                <a:t>PLTW software</a:t>
              </a:r>
              <a:endParaRPr lang="en-US" dirty="0"/>
            </a:p>
          </p:txBody>
        </p:sp>
        <p:pic>
          <p:nvPicPr>
            <p:cNvPr id="24" name="Picture 13" descr="C:\Users\jhanson2.WCC-HANSON-1\AppData\Local\Microsoft\Windows\Temporary Internet Files\Content.IE5\ZRP9KK6V\MC900434750[1]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385" y="929969"/>
              <a:ext cx="522081" cy="457200"/>
            </a:xfrm>
            <a:prstGeom prst="rect">
              <a:avLst/>
            </a:prstGeom>
            <a:noFill/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2" r="197"/>
          <a:stretch/>
        </p:blipFill>
        <p:spPr bwMode="auto">
          <a:xfrm>
            <a:off x="7934324" y="1887943"/>
            <a:ext cx="6143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9" r="13078"/>
          <a:stretch/>
        </p:blipFill>
        <p:spPr bwMode="auto">
          <a:xfrm>
            <a:off x="5245466" y="1887943"/>
            <a:ext cx="233362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>
          <a:xfrm>
            <a:off x="3254934" y="5019674"/>
            <a:ext cx="340842" cy="32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1" y="4873623"/>
            <a:ext cx="8587367" cy="136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sz="3600" dirty="0"/>
              <a:t>Sequencer </a:t>
            </a:r>
            <a:r>
              <a:rPr lang="en-US" sz="3600" dirty="0" smtClean="0"/>
              <a:t>Tips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95750" y="879608"/>
            <a:ext cx="8204435" cy="40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Sequence options: pause, remove gaps, and reverse.</a:t>
            </a:r>
          </a:p>
        </p:txBody>
      </p:sp>
      <p:sp>
        <p:nvSpPr>
          <p:cNvPr id="20" name="Oval 19"/>
          <p:cNvSpPr/>
          <p:nvPr/>
        </p:nvSpPr>
        <p:spPr>
          <a:xfrm>
            <a:off x="4355378" y="4920825"/>
            <a:ext cx="428624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85" y="1310517"/>
            <a:ext cx="3182493" cy="12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70636" y="2917148"/>
            <a:ext cx="3720551" cy="10156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image below shows the correct plus sign symbol </a:t>
            </a:r>
            <a:r>
              <a:rPr lang="en-US" sz="2000" dirty="0" smtClean="0"/>
              <a:t>location to add a new pattern.</a:t>
            </a:r>
            <a:endParaRPr lang="en-US" sz="2000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92871" y="4919476"/>
            <a:ext cx="2345734" cy="268249"/>
            <a:chOff x="1649719" y="2072007"/>
            <a:chExt cx="5997023" cy="68580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" r="92121"/>
            <a:stretch/>
          </p:blipFill>
          <p:spPr bwMode="auto">
            <a:xfrm>
              <a:off x="7046667" y="2072007"/>
              <a:ext cx="6000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719" y="2072007"/>
              <a:ext cx="539694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Oval 29"/>
          <p:cNvSpPr/>
          <p:nvPr/>
        </p:nvSpPr>
        <p:spPr>
          <a:xfrm>
            <a:off x="295171" y="4821342"/>
            <a:ext cx="2019299" cy="473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07" y="2949815"/>
            <a:ext cx="3512892" cy="10156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/>
              <a:t>a new pattern and </a:t>
            </a:r>
            <a:r>
              <a:rPr lang="en-US" sz="2000" dirty="0" smtClean="0"/>
              <a:t>name each new </a:t>
            </a:r>
            <a:r>
              <a:rPr lang="en-US" sz="2000" dirty="0"/>
              <a:t>pattern to record several within a file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endCxn id="30" idx="0"/>
          </p:cNvCxnSpPr>
          <p:nvPr/>
        </p:nvCxnSpPr>
        <p:spPr>
          <a:xfrm>
            <a:off x="1172885" y="3932811"/>
            <a:ext cx="131936" cy="8885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53481" y="3932811"/>
            <a:ext cx="1004936" cy="9866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23850"/>
            <a:ext cx="9039225" cy="75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27536"/>
          </a:xfrm>
        </p:spPr>
        <p:txBody>
          <a:bodyPr/>
          <a:lstStyle/>
          <a:p>
            <a:r>
              <a:rPr lang="en-US" sz="3600" dirty="0" smtClean="0"/>
              <a:t>Inputs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11200" y="831850"/>
            <a:ext cx="7949578" cy="2560252"/>
          </a:xfrm>
        </p:spPr>
        <p:txBody>
          <a:bodyPr/>
          <a:lstStyle/>
          <a:p>
            <a:pPr marL="57150" indent="0">
              <a:buNone/>
            </a:pPr>
            <a:r>
              <a:rPr lang="en-US" sz="2400" dirty="0" smtClean="0"/>
              <a:t>You can use inputs A–D to </a:t>
            </a:r>
            <a:r>
              <a:rPr lang="en-US" sz="2400" dirty="0"/>
              <a:t>control </a:t>
            </a:r>
            <a:r>
              <a:rPr lang="en-US" sz="2400" dirty="0" smtClean="0"/>
              <a:t>a start and stop </a:t>
            </a:r>
            <a:r>
              <a:rPr lang="en-US" sz="2400" dirty="0"/>
              <a:t>to a saved </a:t>
            </a:r>
            <a:r>
              <a:rPr lang="en-US" sz="2400" dirty="0" smtClean="0"/>
              <a:t>sequence.</a:t>
            </a:r>
            <a:endParaRPr lang="en-US" sz="2400" dirty="0"/>
          </a:p>
          <a:p>
            <a:pPr marL="57150" indent="0">
              <a:spcBef>
                <a:spcPts val="1200"/>
              </a:spcBef>
              <a:buNone/>
            </a:pPr>
            <a:r>
              <a:rPr lang="en-US" sz="2400" dirty="0"/>
              <a:t>Inputs </a:t>
            </a:r>
            <a:r>
              <a:rPr lang="en-US" sz="2400" dirty="0" smtClean="0"/>
              <a:t>A–D </a:t>
            </a:r>
            <a:r>
              <a:rPr lang="en-US" sz="2400" dirty="0"/>
              <a:t>are connected to the </a:t>
            </a:r>
            <a:r>
              <a:rPr lang="en-US" sz="2400" dirty="0" smtClean="0"/>
              <a:t>input </a:t>
            </a:r>
            <a:r>
              <a:rPr lang="en-US" sz="2400" dirty="0"/>
              <a:t>pins </a:t>
            </a:r>
            <a:r>
              <a:rPr lang="en-US" sz="2400" dirty="0" smtClean="0"/>
              <a:t>shown on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err="1" smtClean="0"/>
              <a:t>Lynxmotion</a:t>
            </a:r>
            <a:r>
              <a:rPr lang="en-US" sz="2400" dirty="0" smtClean="0"/>
              <a:t> SSC-32U board.</a:t>
            </a:r>
            <a:endParaRPr lang="en-US" sz="2400" dirty="0"/>
          </a:p>
          <a:p>
            <a:pPr marL="57150" indent="0">
              <a:spcBef>
                <a:spcPts val="1200"/>
              </a:spcBef>
              <a:buNone/>
            </a:pPr>
            <a:r>
              <a:rPr lang="en-US" sz="2400" dirty="0"/>
              <a:t>If no actual inputs are </a:t>
            </a:r>
            <a:r>
              <a:rPr lang="en-US" sz="2400" dirty="0" smtClean="0"/>
              <a:t>sensed or </a:t>
            </a:r>
            <a:r>
              <a:rPr lang="en-US" sz="2400" dirty="0"/>
              <a:t>connected to the robot, </a:t>
            </a:r>
            <a:r>
              <a:rPr lang="en-US" sz="2400" dirty="0" smtClean="0"/>
              <a:t>you can select them in the FlowArm PLTW Software.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03518" y="4079479"/>
            <a:ext cx="3542904" cy="1727480"/>
            <a:chOff x="5398195" y="4261311"/>
            <a:chExt cx="3542904" cy="17274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98195" y="4261311"/>
              <a:ext cx="3542904" cy="1727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86282" y="4802423"/>
              <a:ext cx="510366" cy="51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34843" y="4802423"/>
              <a:ext cx="510366" cy="51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89553" y="4802424"/>
              <a:ext cx="510366" cy="51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50412" y="4802423"/>
              <a:ext cx="510366" cy="51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7" y="3463924"/>
            <a:ext cx="4304496" cy="31448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03288" y="4836315"/>
            <a:ext cx="805758" cy="832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23850"/>
            <a:ext cx="9039225" cy="653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Inputs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199" y="1085850"/>
            <a:ext cx="8400197" cy="2049236"/>
          </a:xfrm>
        </p:spPr>
        <p:txBody>
          <a:bodyPr/>
          <a:lstStyle/>
          <a:p>
            <a:pPr marL="57150" indent="0">
              <a:buNone/>
            </a:pPr>
            <a:r>
              <a:rPr lang="en-US" sz="2400" dirty="0"/>
              <a:t>Input A – Digital start sequence from beginning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400" dirty="0"/>
              <a:t>Input B – Return from digital pause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400" dirty="0"/>
              <a:t>Input C – Return from digital pause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400" dirty="0"/>
              <a:t>Input D – Stop sequence in </a:t>
            </a:r>
            <a:r>
              <a:rPr lang="en-US" sz="2400" dirty="0" smtClean="0"/>
              <a:t>progress (e.g., emergency stop)</a:t>
            </a:r>
            <a:endParaRPr lang="en-US" sz="2400" dirty="0"/>
          </a:p>
          <a:p>
            <a:pPr marL="57150" indent="0">
              <a:buNone/>
            </a:pP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35860" y="3440205"/>
            <a:ext cx="5488079" cy="2675925"/>
            <a:chOff x="1775572" y="3590925"/>
            <a:chExt cx="5488079" cy="2675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753"/>
            <a:stretch/>
          </p:blipFill>
          <p:spPr bwMode="auto">
            <a:xfrm>
              <a:off x="1775572" y="3590925"/>
              <a:ext cx="5488079" cy="267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66925" y="4429126"/>
              <a:ext cx="7905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81375" y="4429126"/>
              <a:ext cx="7905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05350" y="4429127"/>
              <a:ext cx="7905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38850" y="4429126"/>
              <a:ext cx="7905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23850"/>
            <a:ext cx="9039225" cy="653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sz="3600" dirty="0" smtClean="0"/>
              <a:t>Inputs B and C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831850"/>
            <a:ext cx="8229600" cy="2736296"/>
          </a:xfrm>
        </p:spPr>
        <p:txBody>
          <a:bodyPr/>
          <a:lstStyle/>
          <a:p>
            <a:pPr marL="57150" indent="0">
              <a:buNone/>
            </a:pPr>
            <a:r>
              <a:rPr lang="en-US" sz="2400" dirty="0"/>
              <a:t>A </a:t>
            </a:r>
            <a:r>
              <a:rPr lang="en-US" sz="2400" dirty="0" smtClean="0"/>
              <a:t>pause in a step will halt </a:t>
            </a:r>
            <a:r>
              <a:rPr lang="en-US" sz="2400" dirty="0"/>
              <a:t>the </a:t>
            </a:r>
            <a:r>
              <a:rPr lang="en-US" sz="2400" dirty="0" smtClean="0"/>
              <a:t>sequence at the beginning of a step.</a:t>
            </a:r>
          </a:p>
          <a:p>
            <a:pPr marL="57150" indent="0">
              <a:buNone/>
            </a:pPr>
            <a:r>
              <a:rPr lang="en-US" sz="2400" dirty="0" smtClean="0"/>
              <a:t>Inputs </a:t>
            </a:r>
            <a:r>
              <a:rPr lang="en-US" sz="2400" dirty="0"/>
              <a:t>B and C can be used to return motion to a sequence </a:t>
            </a:r>
            <a:r>
              <a:rPr lang="en-US" sz="2400" dirty="0" smtClean="0"/>
              <a:t>at a </a:t>
            </a:r>
            <a:r>
              <a:rPr lang="en-US" sz="2400" dirty="0"/>
              <a:t>digital </a:t>
            </a:r>
            <a:r>
              <a:rPr lang="en-US" sz="2400" dirty="0" smtClean="0"/>
              <a:t>pause.</a:t>
            </a:r>
          </a:p>
          <a:p>
            <a:pPr marL="57150" indent="0">
              <a:buNone/>
            </a:pPr>
            <a:r>
              <a:rPr lang="en-US" sz="2400" dirty="0"/>
              <a:t>To add a digital pause to a step, use the procedure below.</a:t>
            </a:r>
          </a:p>
          <a:p>
            <a:pPr marL="57150" indent="0">
              <a:buNone/>
            </a:pPr>
            <a:r>
              <a:rPr lang="en-US" sz="2400" dirty="0" smtClean="0"/>
              <a:t>Remove a pause using the same procedure.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0" y="4548186"/>
            <a:ext cx="3182492" cy="12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25"/>
          <a:stretch/>
        </p:blipFill>
        <p:spPr bwMode="auto">
          <a:xfrm>
            <a:off x="6404547" y="4548186"/>
            <a:ext cx="258705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22"/>
          <a:stretch/>
        </p:blipFill>
        <p:spPr bwMode="auto">
          <a:xfrm>
            <a:off x="160078" y="4548186"/>
            <a:ext cx="257359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3588" y="4000500"/>
            <a:ext cx="22865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Step Before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4236" y="4000500"/>
            <a:ext cx="22860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Toggle Pause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5074" y="4000500"/>
            <a:ext cx="22860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3. Step After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610474" y="4905491"/>
            <a:ext cx="782925" cy="647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23850"/>
            <a:ext cx="9039225" cy="653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Inputs A and D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2191352"/>
          </a:xfrm>
        </p:spPr>
        <p:txBody>
          <a:bodyPr/>
          <a:lstStyle/>
          <a:p>
            <a:pPr marL="5715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signal </a:t>
            </a:r>
            <a:r>
              <a:rPr lang="en-US" sz="2400" dirty="0" smtClean="0"/>
              <a:t>from input A starts </a:t>
            </a:r>
            <a:r>
              <a:rPr lang="en-US" sz="2400" dirty="0"/>
              <a:t>a sequence from the </a:t>
            </a:r>
            <a:r>
              <a:rPr lang="en-US" sz="2400" dirty="0" smtClean="0"/>
              <a:t>beginning or stops </a:t>
            </a:r>
            <a:r>
              <a:rPr lang="en-US" sz="2400" dirty="0"/>
              <a:t>a sequence in </a:t>
            </a:r>
            <a:r>
              <a:rPr lang="en-US" sz="2400" dirty="0" smtClean="0"/>
              <a:t>progress, rewinds the sequence to home, </a:t>
            </a:r>
            <a:r>
              <a:rPr lang="en-US" sz="2400" dirty="0"/>
              <a:t>and </a:t>
            </a:r>
            <a:r>
              <a:rPr lang="en-US" sz="2400" dirty="0" smtClean="0"/>
              <a:t>restarts </a:t>
            </a:r>
            <a:r>
              <a:rPr lang="en-US" sz="2400" dirty="0"/>
              <a:t>the </a:t>
            </a:r>
            <a:r>
              <a:rPr lang="en-US" sz="2400" dirty="0" smtClean="0"/>
              <a:t>sequence.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sz="2400" dirty="0" smtClean="0"/>
              <a:t>A </a:t>
            </a:r>
            <a:r>
              <a:rPr lang="en-US" sz="2400" dirty="0"/>
              <a:t>signal from input D will stop a </a:t>
            </a:r>
            <a:r>
              <a:rPr lang="en-US" sz="2400" dirty="0" smtClean="0"/>
              <a:t>sequence and is a good option for an </a:t>
            </a:r>
            <a:r>
              <a:rPr lang="en-US" sz="2400" dirty="0"/>
              <a:t>emergency </a:t>
            </a:r>
            <a:r>
              <a:rPr lang="en-US" sz="2400" dirty="0" smtClean="0"/>
              <a:t>stop.</a:t>
            </a:r>
            <a:endParaRPr lang="en-US" sz="2400" dirty="0"/>
          </a:p>
          <a:p>
            <a:pPr marL="57150" indent="0">
              <a:buNone/>
            </a:pP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35860" y="3476625"/>
            <a:ext cx="5488079" cy="2675925"/>
            <a:chOff x="1775572" y="3590925"/>
            <a:chExt cx="5488079" cy="267592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753"/>
            <a:stretch/>
          </p:blipFill>
          <p:spPr bwMode="auto">
            <a:xfrm>
              <a:off x="1775572" y="3590925"/>
              <a:ext cx="5488079" cy="267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66925" y="4429126"/>
              <a:ext cx="7905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38850" y="4429126"/>
              <a:ext cx="7905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2" y="1569351"/>
            <a:ext cx="7780337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/>
              <a:t>Help Available in Hardware and Software </a:t>
            </a:r>
            <a:r>
              <a:rPr lang="en-US" sz="3600" dirty="0"/>
              <a:t>Manuals</a:t>
            </a:r>
          </a:p>
        </p:txBody>
      </p:sp>
      <p:sp>
        <p:nvSpPr>
          <p:cNvPr id="4" name="Oval 3"/>
          <p:cNvSpPr/>
          <p:nvPr/>
        </p:nvSpPr>
        <p:spPr>
          <a:xfrm>
            <a:off x="4987611" y="1665170"/>
            <a:ext cx="3004457" cy="7507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23850"/>
            <a:ext cx="9039225" cy="653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/>
          <a:lstStyle/>
          <a:p>
            <a:r>
              <a:rPr lang="en-US" sz="3600" dirty="0" smtClean="0"/>
              <a:t>Input Response Summary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978815"/>
              </p:ext>
            </p:extLst>
          </p:nvPr>
        </p:nvGraphicFramePr>
        <p:xfrm>
          <a:off x="432248" y="1444627"/>
          <a:ext cx="8269622" cy="3612485"/>
        </p:xfrm>
        <a:graphic>
          <a:graphicData uri="http://schemas.openxmlformats.org/drawingml/2006/table">
            <a:tbl>
              <a:tblPr firstRow="1" firstCol="1" bandRow="1"/>
              <a:tblGrid>
                <a:gridCol w="793648"/>
                <a:gridCol w="1467060"/>
                <a:gridCol w="1537398"/>
                <a:gridCol w="1416817"/>
                <a:gridCol w="1547446"/>
                <a:gridCol w="1507253"/>
              </a:tblGrid>
              <a:tr h="34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1" marR="62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Sequence Status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9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Input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1" marR="62341" marT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At Beginning</a:t>
                      </a:r>
                      <a:endParaRPr lang="en-US" sz="1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T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Stopped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During</a:t>
                      </a:r>
                      <a:endParaRPr lang="en-US" sz="1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T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Stopped at End</a:t>
                      </a:r>
                      <a:endParaRPr lang="en-US" sz="1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T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At Digital Pause</a:t>
                      </a:r>
                      <a:endParaRPr lang="en-US" sz="1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T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In Progress</a:t>
                      </a:r>
                      <a:endParaRPr lang="en-US" sz="10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T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Starts from Beginning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Returns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and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Starts from Beginning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Returns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and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Starts from Beginning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Returns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and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Starts from Beginning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Stops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and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Restarts from Beginning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Starts from Beginning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Restarts from Current Time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Nothing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Resumes from Current Pause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Nothing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9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Starts from Beginning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Restarts from Current Time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Nothing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Resumes from Current Pause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Nothing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Nothing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Nothing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Nothing</a:t>
                      </a:r>
                      <a:endParaRPr lang="en-US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Nothing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Stops at Current Time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341" marR="623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/>
              <a:t>Reference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530" y="1600200"/>
            <a:ext cx="7953270" cy="4525963"/>
          </a:xfrm>
        </p:spPr>
        <p:txBody>
          <a:bodyPr/>
          <a:lstStyle/>
          <a:p>
            <a:pPr>
              <a:buNone/>
            </a:pPr>
            <a:r>
              <a:rPr lang="en-US" sz="2400" i="1" dirty="0" smtClean="0"/>
              <a:t>AL5 arm </a:t>
            </a:r>
            <a:r>
              <a:rPr lang="en-US" sz="2400" i="1" dirty="0"/>
              <a:t>g</a:t>
            </a:r>
            <a:r>
              <a:rPr lang="en-US" sz="2400" i="1" dirty="0" smtClean="0"/>
              <a:t>uide</a:t>
            </a:r>
            <a:r>
              <a:rPr lang="en-US" sz="2400" dirty="0"/>
              <a:t>. (</a:t>
            </a:r>
            <a:r>
              <a:rPr lang="en-US" sz="2400" dirty="0" smtClean="0"/>
              <a:t>2014). </a:t>
            </a:r>
            <a:r>
              <a:rPr lang="en-US" sz="2400" dirty="0"/>
              <a:t>Retrieved </a:t>
            </a:r>
            <a:r>
              <a:rPr lang="en-US" sz="2400" dirty="0" smtClean="0"/>
              <a:t>January 1, 2016, </a:t>
            </a:r>
            <a:r>
              <a:rPr lang="en-US" sz="2400" dirty="0"/>
              <a:t>from http://www.flowbotics.com/manuals/flowarm-pltw.pdf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holt\AppData\Local\Temp\SNAGHTMLc47d8f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7" y="1279232"/>
            <a:ext cx="7761513" cy="49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407"/>
          </a:xfrm>
        </p:spPr>
        <p:txBody>
          <a:bodyPr anchor="ctr"/>
          <a:lstStyle/>
          <a:p>
            <a:r>
              <a:rPr lang="en-US" sz="3600" dirty="0" smtClean="0"/>
              <a:t>User Interface Information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826519" y="485017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2"/>
            <a:endCxn id="4" idx="0"/>
          </p:cNvCxnSpPr>
          <p:nvPr/>
        </p:nvCxnSpPr>
        <p:spPr>
          <a:xfrm flipH="1">
            <a:off x="1055119" y="3358879"/>
            <a:ext cx="719293" cy="14912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6517" y="2712548"/>
            <a:ext cx="189578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to show icon information</a:t>
            </a:r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 anchor="ctr"/>
          <a:lstStyle/>
          <a:p>
            <a:r>
              <a:rPr lang="en-US" sz="3600" dirty="0" err="1" smtClean="0"/>
              <a:t>FlowArm</a:t>
            </a:r>
            <a:r>
              <a:rPr lang="en-US" sz="3600" dirty="0" smtClean="0"/>
              <a:t> PLTW Emergency Stop</a:t>
            </a:r>
            <a:endParaRPr lang="en-US" sz="3600" dirty="0"/>
          </a:p>
        </p:txBody>
      </p:sp>
      <p:pic>
        <p:nvPicPr>
          <p:cNvPr id="8" name="Picture 2" descr="Y:\001_PLTW Images and Video\2014_0729_CIM_Lynxmotion\FlowArm_Main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8" y="1318560"/>
            <a:ext cx="7772400" cy="49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760158" y="5223810"/>
            <a:ext cx="60625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2"/>
            <a:endCxn id="9" idx="7"/>
          </p:cNvCxnSpPr>
          <p:nvPr/>
        </p:nvCxnSpPr>
        <p:spPr>
          <a:xfrm flipH="1">
            <a:off x="1277625" y="4056515"/>
            <a:ext cx="1698509" cy="1234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80708" y="2579187"/>
            <a:ext cx="2990851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Emergency </a:t>
            </a:r>
            <a:r>
              <a:rPr lang="en-US" dirty="0" smtClean="0"/>
              <a:t>Stop or E-Stop</a:t>
            </a:r>
          </a:p>
          <a:p>
            <a:r>
              <a:rPr lang="en-US" dirty="0"/>
              <a:t>s</a:t>
            </a:r>
            <a:r>
              <a:rPr lang="en-US" dirty="0" smtClean="0"/>
              <a:t>tops all servo motion and communication.</a:t>
            </a:r>
          </a:p>
          <a:p>
            <a:r>
              <a:rPr lang="en-US" dirty="0" smtClean="0"/>
              <a:t>Select again to resume operation.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74638"/>
            <a:ext cx="8550275" cy="1143000"/>
          </a:xfrm>
        </p:spPr>
        <p:txBody>
          <a:bodyPr/>
          <a:lstStyle/>
          <a:p>
            <a:r>
              <a:rPr lang="en-US" sz="3600" dirty="0" smtClean="0"/>
              <a:t>Robotic Arm </a:t>
            </a:r>
            <a:r>
              <a:rPr lang="en-US" sz="3600" dirty="0"/>
              <a:t>Start </a:t>
            </a:r>
            <a:r>
              <a:rPr lang="en-US" sz="3600" dirty="0" smtClean="0"/>
              <a:t>Up </a:t>
            </a:r>
            <a:r>
              <a:rPr lang="en-US" sz="3600" dirty="0"/>
              <a:t>Using a </a:t>
            </a:r>
            <a:br>
              <a:rPr lang="en-US" sz="3600" dirty="0"/>
            </a:br>
            <a:r>
              <a:rPr lang="en-US" sz="3600" dirty="0"/>
              <a:t>USB Cable and SSC-32U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2386" y="1879254"/>
            <a:ext cx="4917471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1. </a:t>
            </a:r>
            <a:r>
              <a:rPr lang="en-US" dirty="0" smtClean="0"/>
              <a:t>Connect </a:t>
            </a:r>
            <a:r>
              <a:rPr lang="en-US" dirty="0"/>
              <a:t>the robot to </a:t>
            </a:r>
            <a:r>
              <a:rPr lang="en-US" dirty="0" smtClean="0"/>
              <a:t>a computer </a:t>
            </a:r>
            <a:r>
              <a:rPr lang="en-US" dirty="0"/>
              <a:t>via USB </a:t>
            </a:r>
            <a:r>
              <a:rPr lang="en-US" dirty="0" smtClean="0"/>
              <a:t>cable. Wait for the Windows </a:t>
            </a:r>
            <a:r>
              <a:rPr lang="en-US" dirty="0"/>
              <a:t>drivers to load. </a:t>
            </a:r>
            <a:r>
              <a:rPr lang="en-US" dirty="0" smtClean="0"/>
              <a:t>Note that this takes </a:t>
            </a:r>
            <a:r>
              <a:rPr lang="en-US" dirty="0"/>
              <a:t>longer the first </a:t>
            </a:r>
            <a:r>
              <a:rPr lang="en-US" dirty="0" smtClean="0"/>
              <a:t>time.</a:t>
            </a:r>
            <a:endParaRPr lang="en-US" dirty="0"/>
          </a:p>
          <a:p>
            <a:r>
              <a:rPr lang="en-US" dirty="0"/>
              <a:t>Step </a:t>
            </a:r>
            <a:r>
              <a:rPr lang="en-US" dirty="0" smtClean="0"/>
              <a:t>2. Connect </a:t>
            </a:r>
            <a:r>
              <a:rPr lang="en-US" dirty="0"/>
              <a:t>the AC power adapter cable to the </a:t>
            </a:r>
            <a:r>
              <a:rPr lang="en-US" dirty="0" smtClean="0"/>
              <a:t>robot.</a:t>
            </a:r>
          </a:p>
          <a:p>
            <a:r>
              <a:rPr lang="en-US" dirty="0" smtClean="0"/>
              <a:t>Step 3. Move the single switch to the on position.</a:t>
            </a:r>
            <a:endParaRPr lang="en-US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09" y="4014292"/>
            <a:ext cx="4445289" cy="25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Y:\001_PLTW Images and Video\2014_0729_CIM_Lynxmotion\FlowArm_Main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2560"/>
            <a:ext cx="7772400" cy="49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74638"/>
            <a:ext cx="8550275" cy="1143000"/>
          </a:xfrm>
        </p:spPr>
        <p:txBody>
          <a:bodyPr/>
          <a:lstStyle/>
          <a:p>
            <a:r>
              <a:rPr lang="en-US" sz="3600" dirty="0" smtClean="0"/>
              <a:t>Robotic </a:t>
            </a:r>
            <a:r>
              <a:rPr lang="en-US" sz="3600" dirty="0"/>
              <a:t>Arm Start Up Using a </a:t>
            </a:r>
            <a:br>
              <a:rPr lang="en-US" sz="3600" dirty="0"/>
            </a:br>
            <a:r>
              <a:rPr lang="en-US" sz="3600" dirty="0"/>
              <a:t>USB Cable and SSC-32U</a:t>
            </a:r>
          </a:p>
        </p:txBody>
      </p:sp>
      <p:sp>
        <p:nvSpPr>
          <p:cNvPr id="32" name="Oval 31"/>
          <p:cNvSpPr/>
          <p:nvPr/>
        </p:nvSpPr>
        <p:spPr>
          <a:xfrm>
            <a:off x="1364543" y="5948737"/>
            <a:ext cx="957417" cy="336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21960" y="5948737"/>
            <a:ext cx="585627" cy="336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65551" y="5361398"/>
            <a:ext cx="585627" cy="336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4" idx="2"/>
            <a:endCxn id="32" idx="7"/>
          </p:cNvCxnSpPr>
          <p:nvPr/>
        </p:nvCxnSpPr>
        <p:spPr>
          <a:xfrm flipH="1">
            <a:off x="2181750" y="4724653"/>
            <a:ext cx="1333761" cy="1273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2"/>
            <a:endCxn id="33" idx="0"/>
          </p:cNvCxnSpPr>
          <p:nvPr/>
        </p:nvCxnSpPr>
        <p:spPr>
          <a:xfrm flipH="1">
            <a:off x="2614774" y="4724653"/>
            <a:ext cx="900737" cy="12240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2"/>
            <a:endCxn id="34" idx="1"/>
          </p:cNvCxnSpPr>
          <p:nvPr/>
        </p:nvCxnSpPr>
        <p:spPr>
          <a:xfrm>
            <a:off x="3515511" y="4724653"/>
            <a:ext cx="4335803" cy="6859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775" y="3801323"/>
            <a:ext cx="491747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4. </a:t>
            </a:r>
            <a:r>
              <a:rPr lang="en-US" dirty="0"/>
              <a:t>Open the FlowArm PLTW </a:t>
            </a:r>
            <a:r>
              <a:rPr lang="en-US" dirty="0" smtClean="0"/>
              <a:t>software.</a:t>
            </a:r>
          </a:p>
          <a:p>
            <a:r>
              <a:rPr lang="en-US" dirty="0"/>
              <a:t>Step </a:t>
            </a:r>
            <a:r>
              <a:rPr lang="en-US" dirty="0" smtClean="0"/>
              <a:t>5. Select the </a:t>
            </a:r>
            <a:r>
              <a:rPr lang="en-US" dirty="0"/>
              <a:t>Bluetooth Button.</a:t>
            </a:r>
          </a:p>
          <a:p>
            <a:r>
              <a:rPr lang="en-US" dirty="0" smtClean="0"/>
              <a:t>Refer </a:t>
            </a:r>
            <a:r>
              <a:rPr lang="en-US" dirty="0"/>
              <a:t>to Lesson 3.3 Lynxmotion Robotic </a:t>
            </a:r>
            <a:r>
              <a:rPr lang="en-US" dirty="0" smtClean="0"/>
              <a:t>Arm.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Y:\001_PLTW Images and Video\2014_0729_CIM_Lynxmotion\FlowArm_MainScree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0"/>
          <a:stretch/>
        </p:blipFill>
        <p:spPr bwMode="auto">
          <a:xfrm>
            <a:off x="685240" y="4857749"/>
            <a:ext cx="7772400" cy="14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FlowArm PLTW Sequencer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525963"/>
          </a:xfrm>
        </p:spPr>
        <p:txBody>
          <a:bodyPr/>
          <a:lstStyle/>
          <a:p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Pattern consisting of </a:t>
            </a:r>
            <a:r>
              <a:rPr lang="en-US" dirty="0"/>
              <a:t>multiple </a:t>
            </a:r>
            <a:r>
              <a:rPr lang="en-US" dirty="0" smtClean="0"/>
              <a:t>frames</a:t>
            </a:r>
          </a:p>
          <a:p>
            <a:r>
              <a:rPr lang="en-US" dirty="0" smtClean="0"/>
              <a:t>Sequencer</a:t>
            </a:r>
          </a:p>
          <a:p>
            <a:pPr lvl="1"/>
            <a:r>
              <a:rPr lang="en-US" dirty="0" smtClean="0"/>
              <a:t>Allows a pattern of robotic arm positions called </a:t>
            </a:r>
            <a:r>
              <a:rPr lang="en-US" dirty="0"/>
              <a:t>frames </a:t>
            </a:r>
            <a:r>
              <a:rPr lang="en-US" dirty="0" smtClean="0"/>
              <a:t>to be recorded</a:t>
            </a:r>
          </a:p>
          <a:p>
            <a:pPr lvl="1"/>
            <a:r>
              <a:rPr lang="en-US" dirty="0" smtClean="0"/>
              <a:t>Allows a pattern of frames to be played so a robotic arm repeats actions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23850"/>
            <a:ext cx="9039225" cy="653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General Sequence Outline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11200" y="1085850"/>
            <a:ext cx="8229600" cy="5600700"/>
          </a:xfrm>
        </p:spPr>
        <p:txBody>
          <a:bodyPr/>
          <a:lstStyle/>
          <a:p>
            <a:pPr marL="57150" indent="0">
              <a:buNone/>
            </a:pPr>
            <a:r>
              <a:rPr lang="en-US" sz="2400" dirty="0"/>
              <a:t>Use these steps as a guide for moving </a:t>
            </a:r>
            <a:r>
              <a:rPr lang="en-US" sz="2400" dirty="0" smtClean="0"/>
              <a:t>objects.</a:t>
            </a:r>
            <a:endParaRPr lang="en-US" sz="2400" dirty="0"/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Begin </a:t>
            </a:r>
            <a:r>
              <a:rPr lang="en-US" sz="2400" dirty="0"/>
              <a:t>at a start position with gripper open.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Move </a:t>
            </a:r>
            <a:r>
              <a:rPr lang="en-US" sz="2400" dirty="0"/>
              <a:t>the hand to a position directly above an object.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Move </a:t>
            </a:r>
            <a:r>
              <a:rPr lang="en-US" sz="2400" dirty="0"/>
              <a:t>the hand to the object.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Close </a:t>
            </a:r>
            <a:r>
              <a:rPr lang="en-US" sz="2400" dirty="0"/>
              <a:t>the gripper.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Lift </a:t>
            </a:r>
            <a:r>
              <a:rPr lang="en-US" sz="2400" dirty="0"/>
              <a:t>the object up.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Move </a:t>
            </a:r>
            <a:r>
              <a:rPr lang="en-US" sz="2400" dirty="0"/>
              <a:t>the object to a position above the </a:t>
            </a:r>
            <a:r>
              <a:rPr lang="en-US" sz="2400" dirty="0" smtClean="0"/>
              <a:t>drop-off </a:t>
            </a:r>
            <a:r>
              <a:rPr lang="en-US" sz="2400" dirty="0"/>
              <a:t>position.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Set </a:t>
            </a:r>
            <a:r>
              <a:rPr lang="en-US" sz="2400" dirty="0"/>
              <a:t>the object down where you want it.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Open </a:t>
            </a:r>
            <a:r>
              <a:rPr lang="en-US" sz="2400" dirty="0"/>
              <a:t>the gripper.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Return </a:t>
            </a:r>
            <a:r>
              <a:rPr lang="en-US" sz="2400" dirty="0"/>
              <a:t>to a position above the object.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Return </a:t>
            </a:r>
            <a:r>
              <a:rPr lang="en-US" sz="2400" dirty="0"/>
              <a:t>to home position.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23850"/>
            <a:ext cx="9039225" cy="653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Sequencer General Steps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64158" y="958850"/>
            <a:ext cx="7993238" cy="56007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these </a:t>
            </a:r>
            <a:r>
              <a:rPr lang="en-US" sz="2400" dirty="0"/>
              <a:t>steps to develop </a:t>
            </a:r>
            <a:r>
              <a:rPr lang="en-US" sz="2400" dirty="0" smtClean="0"/>
              <a:t>a sequence.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Save the current </a:t>
            </a:r>
            <a:r>
              <a:rPr lang="en-US" sz="2400" dirty="0"/>
              <a:t>sequence.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Position </a:t>
            </a:r>
            <a:r>
              <a:rPr lang="en-US" sz="2400" dirty="0"/>
              <a:t>the robot in a “home” 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Record </a:t>
            </a:r>
            <a:r>
              <a:rPr lang="en-US" sz="2400" dirty="0"/>
              <a:t>the 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Click </a:t>
            </a:r>
            <a:r>
              <a:rPr lang="en-US" sz="2400" dirty="0"/>
              <a:t>the button to add a 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Move </a:t>
            </a:r>
            <a:r>
              <a:rPr lang="en-US" sz="2400" dirty="0"/>
              <a:t>the arm to desired 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Record </a:t>
            </a:r>
            <a:r>
              <a:rPr lang="en-US" sz="2400" dirty="0"/>
              <a:t>the position.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Repeat </a:t>
            </a:r>
            <a:r>
              <a:rPr lang="en-US" sz="2400" dirty="0"/>
              <a:t>steps </a:t>
            </a:r>
            <a:r>
              <a:rPr lang="en-US" sz="2400" dirty="0" smtClean="0"/>
              <a:t>4–6 </a:t>
            </a:r>
            <a:r>
              <a:rPr lang="en-US" sz="2400" dirty="0"/>
              <a:t>to complete sequence.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Click </a:t>
            </a:r>
            <a:r>
              <a:rPr lang="en-US" sz="2400" dirty="0"/>
              <a:t>individual steps to verify positions.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Rewind </a:t>
            </a:r>
            <a:r>
              <a:rPr lang="en-US" sz="2400" dirty="0"/>
              <a:t>and play the entire sequence from </a:t>
            </a:r>
            <a:r>
              <a:rPr lang="en-US" sz="2400" dirty="0" smtClean="0"/>
              <a:t>the first step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Save </a:t>
            </a:r>
            <a:r>
              <a:rPr lang="en-US" sz="2400" dirty="0"/>
              <a:t>the current sequence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2016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Computer Integrated Manufacturing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7222</TotalTime>
  <Words>1285</Words>
  <Application>Microsoft Office PowerPoint</Application>
  <PresentationFormat>On-screen Show (4:3)</PresentationFormat>
  <Paragraphs>208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General_PowerPoint_Template_2008</vt:lpstr>
      <vt:lpstr>1_Custom Design</vt:lpstr>
      <vt:lpstr>PowerPoint Presentation</vt:lpstr>
      <vt:lpstr>Help Available in Hardware and Software Manuals</vt:lpstr>
      <vt:lpstr>User Interface Information</vt:lpstr>
      <vt:lpstr>FlowArm PLTW Emergency Stop</vt:lpstr>
      <vt:lpstr>Robotic Arm Start Up Using a  USB Cable and SSC-32U</vt:lpstr>
      <vt:lpstr>Robotic Arm Start Up Using a  USB Cable and SSC-32U</vt:lpstr>
      <vt:lpstr>FlowArm PLTW Sequencer</vt:lpstr>
      <vt:lpstr>General Sequence Outline</vt:lpstr>
      <vt:lpstr>Sequencer General Steps</vt:lpstr>
      <vt:lpstr>Sequencer General Steps</vt:lpstr>
      <vt:lpstr>Sequencer General Steps</vt:lpstr>
      <vt:lpstr>Sequencer General Steps</vt:lpstr>
      <vt:lpstr>Sequencer General Steps</vt:lpstr>
      <vt:lpstr>Sequencer General Steps</vt:lpstr>
      <vt:lpstr>Sequencer Tips</vt:lpstr>
      <vt:lpstr>Inputs</vt:lpstr>
      <vt:lpstr>Inputs</vt:lpstr>
      <vt:lpstr>Inputs B and C</vt:lpstr>
      <vt:lpstr>Inputs A and D</vt:lpstr>
      <vt:lpstr>Input Response Summary</vt:lpstr>
      <vt:lpstr>Reference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ArmControl Programming</dc:title>
  <dc:subject>CIM - Unit 3 - Lesson 3.3 - Robotic Programming &amp; Usage</dc:subject>
  <dc:creator>CIM Revision Team</dc:creator>
  <cp:keywords>Flowbotics Studio</cp:keywords>
  <cp:lastModifiedBy>Gerald Holt</cp:lastModifiedBy>
  <cp:revision>207</cp:revision>
  <cp:lastPrinted>2014-08-15T01:09:52Z</cp:lastPrinted>
  <dcterms:created xsi:type="dcterms:W3CDTF">2008-01-16T19:07:11Z</dcterms:created>
  <dcterms:modified xsi:type="dcterms:W3CDTF">2017-01-25T02:54:14Z</dcterms:modified>
</cp:coreProperties>
</file>