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0" r:id="rId4"/>
    <p:sldId id="261" r:id="rId5"/>
    <p:sldId id="287" r:id="rId6"/>
    <p:sldId id="262" r:id="rId7"/>
    <p:sldId id="309" r:id="rId8"/>
    <p:sldId id="310" r:id="rId9"/>
    <p:sldId id="311" r:id="rId10"/>
    <p:sldId id="312" r:id="rId11"/>
    <p:sldId id="30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B964-63E2-4353-A05B-D8D6750AB6D3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3072-0AF1-44BA-8502-C2957E9A2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B964-63E2-4353-A05B-D8D6750AB6D3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3072-0AF1-44BA-8502-C2957E9A2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B964-63E2-4353-A05B-D8D6750AB6D3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3072-0AF1-44BA-8502-C2957E9A2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B964-63E2-4353-A05B-D8D6750AB6D3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3072-0AF1-44BA-8502-C2957E9A2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B964-63E2-4353-A05B-D8D6750AB6D3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3072-0AF1-44BA-8502-C2957E9A2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B964-63E2-4353-A05B-D8D6750AB6D3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3072-0AF1-44BA-8502-C2957E9A2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B964-63E2-4353-A05B-D8D6750AB6D3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3072-0AF1-44BA-8502-C2957E9A2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B964-63E2-4353-A05B-D8D6750AB6D3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3072-0AF1-44BA-8502-C2957E9A2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B964-63E2-4353-A05B-D8D6750AB6D3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3072-0AF1-44BA-8502-C2957E9A2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B964-63E2-4353-A05B-D8D6750AB6D3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3072-0AF1-44BA-8502-C2957E9A2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B964-63E2-4353-A05B-D8D6750AB6D3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2A3072-0AF1-44BA-8502-C2957E9A2A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60B964-63E2-4353-A05B-D8D6750AB6D3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2A3072-0AF1-44BA-8502-C2957E9A2A6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a/Compass_Rose_English_South.sv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ontractorswithintegrity.com/Click%20To%20Clos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4.0.1 - Architectural Elevations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Hough</a:t>
            </a:r>
            <a:r>
              <a:rPr lang="en-US" dirty="0" smtClean="0"/>
              <a:t> </a:t>
            </a:r>
            <a:r>
              <a:rPr lang="en-US" dirty="0" smtClean="0"/>
              <a:t>High School</a:t>
            </a:r>
          </a:p>
          <a:p>
            <a:r>
              <a:rPr lang="en-US" dirty="0" smtClean="0"/>
              <a:t>Cornelius</a:t>
            </a:r>
            <a:r>
              <a:rPr lang="en-US" dirty="0" smtClean="0"/>
              <a:t>, </a:t>
            </a:r>
            <a:r>
              <a:rPr lang="en-US" dirty="0" smtClean="0"/>
              <a:t>NC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Architectural Elevations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Common Parts of Architectural Elevations: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3581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Elevations illustrate the roofing materials to be used on the house.</a:t>
            </a:r>
            <a:endParaRPr lang="en-US" dirty="0"/>
          </a:p>
        </p:txBody>
      </p:sp>
      <p:pic>
        <p:nvPicPr>
          <p:cNvPr id="41986" name="Picture 2" descr="http://www.aschroofing.com/imagefiles/roof-installation-nj/slate-roof-rep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14600"/>
            <a:ext cx="4905375" cy="3415594"/>
          </a:xfrm>
          <a:prstGeom prst="rect">
            <a:avLst/>
          </a:prstGeom>
          <a:noFill/>
        </p:spPr>
      </p:pic>
      <p:sp>
        <p:nvSpPr>
          <p:cNvPr id="11" name="Oval Callout 10"/>
          <p:cNvSpPr/>
          <p:nvPr/>
        </p:nvSpPr>
        <p:spPr>
          <a:xfrm>
            <a:off x="6477000" y="2057400"/>
            <a:ext cx="2438400" cy="762000"/>
          </a:xfrm>
          <a:prstGeom prst="wedgeEllipseCallout">
            <a:avLst>
              <a:gd name="adj1" fmla="val -193574"/>
              <a:gd name="adj2" fmla="val 2746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Slate Roof Tiles &amp; Siding</a:t>
            </a:r>
            <a:endParaRPr lang="en-US" sz="2000" dirty="0"/>
          </a:p>
        </p:txBody>
      </p:sp>
      <p:sp>
        <p:nvSpPr>
          <p:cNvPr id="8" name="Oval Callout 7"/>
          <p:cNvSpPr/>
          <p:nvPr/>
        </p:nvSpPr>
        <p:spPr>
          <a:xfrm>
            <a:off x="6400800" y="5257800"/>
            <a:ext cx="2514600" cy="990600"/>
          </a:xfrm>
          <a:prstGeom prst="wedgeEllipseCallout">
            <a:avLst>
              <a:gd name="adj1" fmla="val -100961"/>
              <a:gd name="adj2" fmla="val -672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Copper Gutters &amp; Flashing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Unit 4.0.1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Hough</a:t>
            </a:r>
            <a:r>
              <a:rPr lang="en-US" dirty="0" smtClean="0"/>
              <a:t> </a:t>
            </a:r>
            <a:r>
              <a:rPr lang="en-US" dirty="0" smtClean="0"/>
              <a:t>High School</a:t>
            </a:r>
          </a:p>
          <a:p>
            <a:r>
              <a:rPr lang="en-US" dirty="0" smtClean="0"/>
              <a:t>Cornelius, </a:t>
            </a:r>
            <a:r>
              <a:rPr lang="en-US" dirty="0" smtClean="0"/>
              <a:t>NC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Elevations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Two Dimensional views of a house that show the following:</a:t>
            </a:r>
          </a:p>
          <a:p>
            <a:endParaRPr lang="en-US" dirty="0" smtClean="0"/>
          </a:p>
          <a:p>
            <a:pPr lvl="1"/>
            <a:r>
              <a:rPr lang="en-US" sz="2400" dirty="0" smtClean="0"/>
              <a:t>Shape of the building</a:t>
            </a:r>
          </a:p>
          <a:p>
            <a:pPr lvl="1"/>
            <a:r>
              <a:rPr lang="en-US" sz="2400" dirty="0" smtClean="0"/>
              <a:t>Exterior Veneer materials</a:t>
            </a:r>
          </a:p>
          <a:p>
            <a:pPr lvl="1"/>
            <a:r>
              <a:rPr lang="en-US" sz="2400" dirty="0" smtClean="0"/>
              <a:t>Roof Type</a:t>
            </a:r>
          </a:p>
          <a:p>
            <a:pPr lvl="1"/>
            <a:r>
              <a:rPr lang="en-US" sz="2400" dirty="0" smtClean="0"/>
              <a:t>Roof Pitch</a:t>
            </a:r>
          </a:p>
          <a:p>
            <a:pPr lvl="1"/>
            <a:r>
              <a:rPr lang="en-US" sz="2400" dirty="0" smtClean="0"/>
              <a:t>Exterior Trim Details</a:t>
            </a:r>
          </a:p>
          <a:p>
            <a:pPr lvl="1"/>
            <a:r>
              <a:rPr lang="en-US" dirty="0" smtClean="0"/>
              <a:t>Architectural Style</a:t>
            </a:r>
            <a:endParaRPr lang="en-US" sz="2400" dirty="0" smtClean="0"/>
          </a:p>
          <a:p>
            <a:pPr lvl="1"/>
            <a:r>
              <a:rPr lang="en-US" sz="2400" dirty="0" smtClean="0"/>
              <a:t>Window Size, Type, Location &amp; height above floor.</a:t>
            </a:r>
          </a:p>
          <a:p>
            <a:pPr lvl="1"/>
            <a:r>
              <a:rPr lang="en-US" dirty="0" smtClean="0"/>
              <a:t>Door  Size, Type &amp; Location.</a:t>
            </a:r>
            <a:endParaRPr lang="en-US" sz="2400" dirty="0" smtClean="0"/>
          </a:p>
        </p:txBody>
      </p:sp>
      <p:pic>
        <p:nvPicPr>
          <p:cNvPr id="29698" name="Picture 2" descr="http://www.home-builders.com/utopia/homeplans/images/PLAN_1788TG_ELEV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667000"/>
            <a:ext cx="4495800" cy="2443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Architectural Elevations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38912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South Elevation - Front</a:t>
            </a:r>
          </a:p>
          <a:p>
            <a:r>
              <a:rPr lang="en-US" sz="1800" dirty="0" smtClean="0"/>
              <a:t>North Elevation – Rear</a:t>
            </a:r>
          </a:p>
          <a:p>
            <a:r>
              <a:rPr lang="en-US" sz="1800" dirty="0" smtClean="0"/>
              <a:t>East Elevation – Right Side Elevation</a:t>
            </a:r>
          </a:p>
          <a:p>
            <a:r>
              <a:rPr lang="en-US" sz="1800" dirty="0" smtClean="0"/>
              <a:t>West Elevation -  Left Side Elevation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6626" name="Picture 2" descr="http://minkler-house-plans.com/images/Syvertson-elev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71724"/>
            <a:ext cx="5791200" cy="3986276"/>
          </a:xfrm>
          <a:prstGeom prst="rect">
            <a:avLst/>
          </a:prstGeom>
          <a:noFill/>
        </p:spPr>
      </p:pic>
      <p:pic>
        <p:nvPicPr>
          <p:cNvPr id="26628" name="Picture 4" descr="File:Compass Rose English South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1430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Architectural Elevations</a:t>
            </a:r>
            <a:endParaRPr lang="en-US" dirty="0"/>
          </a:p>
        </p:txBody>
      </p:sp>
      <p:pic>
        <p:nvPicPr>
          <p:cNvPr id="17410" name="Picture 2" descr="http://www.nytimes.com/images/2007/07/30/realestate/frontelev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0"/>
            <a:ext cx="5943600" cy="38774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Oval Callout 5"/>
          <p:cNvSpPr/>
          <p:nvPr/>
        </p:nvSpPr>
        <p:spPr>
          <a:xfrm>
            <a:off x="228600" y="2667000"/>
            <a:ext cx="1828800" cy="1219200"/>
          </a:xfrm>
          <a:prstGeom prst="wedgeEllipseCallout">
            <a:avLst>
              <a:gd name="adj1" fmla="val 81455"/>
              <a:gd name="adj2" fmla="val 769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Height from Floor to Ceiling</a:t>
            </a:r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457200" y="5791200"/>
            <a:ext cx="1447800" cy="838200"/>
          </a:xfrm>
          <a:prstGeom prst="wedgeEllipseCallout">
            <a:avLst>
              <a:gd name="adj1" fmla="val 137262"/>
              <a:gd name="adj2" fmla="val -7447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Grade Level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6934200" y="1295400"/>
            <a:ext cx="1447800" cy="838200"/>
          </a:xfrm>
          <a:prstGeom prst="wedgeEllipseCallout">
            <a:avLst>
              <a:gd name="adj1" fmla="val -56678"/>
              <a:gd name="adj2" fmla="val 2528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Porch Rails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4572000" y="1219200"/>
            <a:ext cx="1447800" cy="838200"/>
          </a:xfrm>
          <a:prstGeom prst="wedgeEllipseCallout">
            <a:avLst>
              <a:gd name="adj1" fmla="val -26056"/>
              <a:gd name="adj2" fmla="val 201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Shutters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1828800" y="1981200"/>
            <a:ext cx="1447800" cy="838200"/>
          </a:xfrm>
          <a:prstGeom prst="wedgeEllipseCallout">
            <a:avLst>
              <a:gd name="adj1" fmla="val 124542"/>
              <a:gd name="adj2" fmla="val 728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Vents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1524000"/>
            <a:ext cx="4047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Elevation Details-Examples: </a:t>
            </a:r>
            <a:endParaRPr lang="en-US" sz="2400" dirty="0"/>
          </a:p>
        </p:txBody>
      </p:sp>
      <p:sp>
        <p:nvSpPr>
          <p:cNvPr id="12" name="Oval Callout 11"/>
          <p:cNvSpPr/>
          <p:nvPr/>
        </p:nvSpPr>
        <p:spPr>
          <a:xfrm>
            <a:off x="304800" y="4114800"/>
            <a:ext cx="1828800" cy="1219200"/>
          </a:xfrm>
          <a:prstGeom prst="wedgeEllipseCallout">
            <a:avLst>
              <a:gd name="adj1" fmla="val 81455"/>
              <a:gd name="adj2" fmla="val -215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Height from Floor to Window Head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Architectural Elevations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/>
          <a:lstStyle/>
          <a:p>
            <a:r>
              <a:rPr lang="en-US" dirty="0" smtClean="0"/>
              <a:t>Detail Examples (Continued):</a:t>
            </a:r>
          </a:p>
        </p:txBody>
      </p:sp>
      <p:pic>
        <p:nvPicPr>
          <p:cNvPr id="4" name="Picture 3" descr="http://www.thehouseplansite.com/thumbnails/d62-309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19400"/>
            <a:ext cx="5043487" cy="3190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6858000" y="3200400"/>
            <a:ext cx="1981200" cy="1295400"/>
          </a:xfrm>
          <a:prstGeom prst="wedgeEllipseCallout">
            <a:avLst>
              <a:gd name="adj1" fmla="val -126241"/>
              <a:gd name="adj2" fmla="val 437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Exterior Veneer Materials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7010400" y="5029200"/>
            <a:ext cx="1828800" cy="1371600"/>
          </a:xfrm>
          <a:prstGeom prst="wedgeEllipseCallout">
            <a:avLst>
              <a:gd name="adj1" fmla="val -216526"/>
              <a:gd name="adj2" fmla="val -378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Porch </a:t>
            </a:r>
            <a:endParaRPr lang="en-US" dirty="0"/>
          </a:p>
          <a:p>
            <a:pPr algn="ctr"/>
            <a:r>
              <a:rPr lang="en-US" dirty="0" smtClean="0"/>
              <a:t>Rails and Columns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7086600" y="1905000"/>
            <a:ext cx="1600200" cy="914400"/>
          </a:xfrm>
          <a:prstGeom prst="wedgeEllipseCallout">
            <a:avLst>
              <a:gd name="adj1" fmla="val -138928"/>
              <a:gd name="adj2" fmla="val 1366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Roof Pitch</a:t>
            </a:r>
          </a:p>
          <a:p>
            <a:pPr algn="ctr"/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5181600" y="1524000"/>
            <a:ext cx="1600200" cy="914400"/>
          </a:xfrm>
          <a:prstGeom prst="wedgeEllipseCallout">
            <a:avLst>
              <a:gd name="adj1" fmla="val -93907"/>
              <a:gd name="adj2" fmla="val 1623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Roofing Materials</a:t>
            </a:r>
          </a:p>
          <a:p>
            <a:pPr algn="ctr"/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228600" y="2743200"/>
            <a:ext cx="2819400" cy="1066800"/>
          </a:xfrm>
          <a:prstGeom prst="wedgeEllipseCallout">
            <a:avLst>
              <a:gd name="adj1" fmla="val 69052"/>
              <a:gd name="adj2" fmla="val 779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Window </a:t>
            </a:r>
          </a:p>
          <a:p>
            <a:pPr algn="ctr"/>
            <a:r>
              <a:rPr lang="en-US" dirty="0" smtClean="0"/>
              <a:t>Size/Type &amp; Location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Architectural Elevations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389120"/>
          </a:xfrm>
        </p:spPr>
        <p:txBody>
          <a:bodyPr/>
          <a:lstStyle/>
          <a:p>
            <a:r>
              <a:rPr lang="en-US" dirty="0" smtClean="0"/>
              <a:t>Architectural </a:t>
            </a:r>
          </a:p>
          <a:p>
            <a:pPr>
              <a:buNone/>
            </a:pPr>
            <a:r>
              <a:rPr lang="en-US" dirty="0" smtClean="0"/>
              <a:t>   Elevation Features:</a:t>
            </a:r>
          </a:p>
        </p:txBody>
      </p:sp>
      <p:pic>
        <p:nvPicPr>
          <p:cNvPr id="4" name="Picture 3" descr="Click to Close.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14600"/>
            <a:ext cx="4343400" cy="3733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6858000" y="3657600"/>
            <a:ext cx="1676400" cy="838200"/>
          </a:xfrm>
          <a:prstGeom prst="wedgeEllipseCallout">
            <a:avLst>
              <a:gd name="adj1" fmla="val -227978"/>
              <a:gd name="adj2" fmla="val -28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Fascia</a:t>
            </a:r>
            <a:endParaRPr lang="en-US" sz="2400" dirty="0"/>
          </a:p>
        </p:txBody>
      </p:sp>
      <p:sp>
        <p:nvSpPr>
          <p:cNvPr id="7" name="Oval Callout 6"/>
          <p:cNvSpPr/>
          <p:nvPr/>
        </p:nvSpPr>
        <p:spPr>
          <a:xfrm>
            <a:off x="5562600" y="1066800"/>
            <a:ext cx="1905000" cy="762000"/>
          </a:xfrm>
          <a:prstGeom prst="wedgeEllipseCallout">
            <a:avLst>
              <a:gd name="adj1" fmla="val -136292"/>
              <a:gd name="adj2" fmla="val 2519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Veneer Material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5638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Fascia - Board used to cover the ends of the </a:t>
            </a:r>
            <a:r>
              <a:rPr lang="en-US" u="sng" dirty="0" smtClean="0"/>
              <a:t>Rafter Tails</a:t>
            </a:r>
            <a:endParaRPr lang="en-US" u="sng" dirty="0"/>
          </a:p>
        </p:txBody>
      </p:sp>
      <p:sp>
        <p:nvSpPr>
          <p:cNvPr id="9" name="Oval Callout 8"/>
          <p:cNvSpPr/>
          <p:nvPr/>
        </p:nvSpPr>
        <p:spPr>
          <a:xfrm>
            <a:off x="6781800" y="2743200"/>
            <a:ext cx="1676400" cy="838200"/>
          </a:xfrm>
          <a:prstGeom prst="wedgeEllipseCallout">
            <a:avLst>
              <a:gd name="adj1" fmla="val -191615"/>
              <a:gd name="adj2" fmla="val 242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Corner Trim</a:t>
            </a:r>
            <a:endParaRPr lang="en-US" sz="2400" dirty="0"/>
          </a:p>
        </p:txBody>
      </p:sp>
      <p:sp>
        <p:nvSpPr>
          <p:cNvPr id="10" name="Oval Callout 9"/>
          <p:cNvSpPr/>
          <p:nvPr/>
        </p:nvSpPr>
        <p:spPr>
          <a:xfrm>
            <a:off x="6248400" y="1905000"/>
            <a:ext cx="1676400" cy="685800"/>
          </a:xfrm>
          <a:prstGeom prst="wedgeEllipseCallout">
            <a:avLst>
              <a:gd name="adj1" fmla="val -136721"/>
              <a:gd name="adj2" fmla="val 1306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Fascia</a:t>
            </a:r>
            <a:endParaRPr lang="en-US" sz="2400" dirty="0"/>
          </a:p>
        </p:txBody>
      </p:sp>
      <p:sp>
        <p:nvSpPr>
          <p:cNvPr id="11" name="Oval Callout 10"/>
          <p:cNvSpPr/>
          <p:nvPr/>
        </p:nvSpPr>
        <p:spPr>
          <a:xfrm>
            <a:off x="5943600" y="4572000"/>
            <a:ext cx="1676400" cy="838200"/>
          </a:xfrm>
          <a:prstGeom prst="wedgeEllipseCallout">
            <a:avLst>
              <a:gd name="adj1" fmla="val -120540"/>
              <a:gd name="adj2" fmla="val -491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Gutters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Architectural Elevations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Common Parts of Architectural Elevations: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38862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Elevations illustrate the roofing materials to be used on the house.</a:t>
            </a:r>
            <a:endParaRPr lang="en-US" dirty="0"/>
          </a:p>
        </p:txBody>
      </p:sp>
      <p:pic>
        <p:nvPicPr>
          <p:cNvPr id="38914" name="Picture 2" descr="http://www.longhornconstruction.com/userfiles/images/shin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3333750" cy="34575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Oval Callout 10"/>
          <p:cNvSpPr/>
          <p:nvPr/>
        </p:nvSpPr>
        <p:spPr>
          <a:xfrm>
            <a:off x="4038600" y="2438400"/>
            <a:ext cx="2057400" cy="685800"/>
          </a:xfrm>
          <a:prstGeom prst="wedgeEllipseCallout">
            <a:avLst>
              <a:gd name="adj1" fmla="val -166680"/>
              <a:gd name="adj2" fmla="val 1800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Shingles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Architectural Elevations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Common Parts of Architectural Elevations: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3810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Elevations illustrate the roofing materials to be used on the house.</a:t>
            </a:r>
            <a:endParaRPr lang="en-US" dirty="0"/>
          </a:p>
        </p:txBody>
      </p:sp>
      <p:pic>
        <p:nvPicPr>
          <p:cNvPr id="39938" name="Picture 2" descr="http://www.total-roof.com/roofing-blog/wp-content/uploads/2010/03/gallery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5715000" cy="42862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Oval Callout 10"/>
          <p:cNvSpPr/>
          <p:nvPr/>
        </p:nvSpPr>
        <p:spPr>
          <a:xfrm>
            <a:off x="6477000" y="2057400"/>
            <a:ext cx="2057400" cy="762000"/>
          </a:xfrm>
          <a:prstGeom prst="wedgeEllipseCallout">
            <a:avLst>
              <a:gd name="adj1" fmla="val -141765"/>
              <a:gd name="adj2" fmla="val 1382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Cedar Shakes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Architectural Elevations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Common Parts of Architectural Elevations: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3810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Elevations illustrate the roofing materials to be used on the house.</a:t>
            </a:r>
            <a:endParaRPr lang="en-US" dirty="0"/>
          </a:p>
        </p:txBody>
      </p:sp>
      <p:pic>
        <p:nvPicPr>
          <p:cNvPr id="40962" name="Picture 2" descr="http://www.tilestores.net/userfiles/image/roof/ceramic-roof-ti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5435600" cy="411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Oval Callout 10"/>
          <p:cNvSpPr/>
          <p:nvPr/>
        </p:nvSpPr>
        <p:spPr>
          <a:xfrm>
            <a:off x="6477000" y="2057400"/>
            <a:ext cx="2438400" cy="762000"/>
          </a:xfrm>
          <a:prstGeom prst="wedgeEllipseCallout">
            <a:avLst>
              <a:gd name="adj1" fmla="val -142438"/>
              <a:gd name="adj2" fmla="val 1655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Ceramic Roof Tiles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292</TotalTime>
  <Words>256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4.0.1 - Architectural Elevations</vt:lpstr>
      <vt:lpstr>Architectural Elevations</vt:lpstr>
      <vt:lpstr>Architectural Elevations</vt:lpstr>
      <vt:lpstr>Architectural Elevations</vt:lpstr>
      <vt:lpstr>Architectural Elevations</vt:lpstr>
      <vt:lpstr>Architectural Elevations</vt:lpstr>
      <vt:lpstr>Architectural Elevations</vt:lpstr>
      <vt:lpstr>Architectural Elevations</vt:lpstr>
      <vt:lpstr>Architectural Elevations</vt:lpstr>
      <vt:lpstr>Architectural Elevations</vt:lpstr>
      <vt:lpstr>End of Unit 4.0.1</vt:lpstr>
    </vt:vector>
  </TitlesOfParts>
  <Company>Charlotte-Mecklenburg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Architectural Elevations</dc:title>
  <dc:creator>john.glenn</dc:creator>
  <cp:lastModifiedBy>Laura C. McLean</cp:lastModifiedBy>
  <cp:revision>60</cp:revision>
  <dcterms:created xsi:type="dcterms:W3CDTF">2011-09-07T15:11:17Z</dcterms:created>
  <dcterms:modified xsi:type="dcterms:W3CDTF">2014-03-10T02:55:09Z</dcterms:modified>
</cp:coreProperties>
</file>