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12"/>
  </p:notesMasterIdLst>
  <p:handoutMasterIdLst>
    <p:handoutMasterId r:id="rId13"/>
  </p:handoutMasterIdLst>
  <p:sldIdLst>
    <p:sldId id="267" r:id="rId3"/>
    <p:sldId id="257" r:id="rId4"/>
    <p:sldId id="258" r:id="rId5"/>
    <p:sldId id="259" r:id="rId6"/>
    <p:sldId id="260" r:id="rId7"/>
    <p:sldId id="262" r:id="rId8"/>
    <p:sldId id="261" r:id="rId9"/>
    <p:sldId id="264" r:id="rId10"/>
    <p:sldId id="266"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59893" autoAdjust="0"/>
  </p:normalViewPr>
  <p:slideViewPr>
    <p:cSldViewPr>
      <p:cViewPr>
        <p:scale>
          <a:sx n="50" d="100"/>
          <a:sy n="50" d="100"/>
        </p:scale>
        <p:origin x="-1944"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5" d="100"/>
          <a:sy n="85" d="100"/>
        </p:scale>
        <p:origin x="-230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7"/>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0A9A4076-5486-4197-9F91-07C6369CDEF9}" type="slidenum">
              <a:rPr lang="en-US"/>
              <a:pPr>
                <a:defRPr/>
              </a:pPr>
              <a:t>‹#›</a:t>
            </a:fld>
            <a:endParaRPr lang="en-US"/>
          </a:p>
        </p:txBody>
      </p:sp>
    </p:spTree>
    <p:extLst>
      <p:ext uri="{BB962C8B-B14F-4D97-AF65-F5344CB8AC3E}">
        <p14:creationId xmlns:p14="http://schemas.microsoft.com/office/powerpoint/2010/main" val="653988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C21BC9D-4948-4CCE-B030-D280EAA4CED3}" type="slidenum">
              <a:rPr lang="en-US"/>
              <a:pPr>
                <a:defRPr/>
              </a:pPr>
              <a:t>‹#›</a:t>
            </a:fld>
            <a:endParaRPr lang="en-US"/>
          </a:p>
        </p:txBody>
      </p:sp>
    </p:spTree>
    <p:extLst>
      <p:ext uri="{BB962C8B-B14F-4D97-AF65-F5344CB8AC3E}">
        <p14:creationId xmlns:p14="http://schemas.microsoft.com/office/powerpoint/2010/main" val="229065274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Name of PowerPoint</a:t>
            </a:r>
          </a:p>
        </p:txBody>
      </p:sp>
      <p:sp>
        <p:nvSpPr>
          <p:cNvPr id="12291" name="Rectangle 3"/>
          <p:cNvSpPr>
            <a:spLocks noGrp="1" noChangeArrowheads="1"/>
          </p:cNvSpPr>
          <p:nvPr>
            <p:ph type="dt" sz="quarter" idx="4294967295"/>
          </p:nvPr>
        </p:nvSpPr>
        <p:spPr bwMode="auto">
          <a:xfrm>
            <a:off x="388620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Name of Course</a:t>
            </a:r>
          </a:p>
          <a:p>
            <a:pPr eaLnBrk="1" hangingPunct="1"/>
            <a:r>
              <a:rPr lang="en-US"/>
              <a:t>Name of Lesson</a:t>
            </a:r>
          </a:p>
        </p:txBody>
      </p:sp>
      <p:sp>
        <p:nvSpPr>
          <p:cNvPr id="12292" name="Rectangle 6"/>
          <p:cNvSpPr>
            <a:spLocks noGrp="1" noChangeArrowheads="1"/>
          </p:cNvSpPr>
          <p:nvPr>
            <p:ph type="ftr" sz="quarter" idx="4294967295"/>
          </p:nvPr>
        </p:nvSpPr>
        <p:spPr bwMode="auto">
          <a:xfrm>
            <a:off x="0"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cs typeface="Arial" charset="0"/>
              </a:rPr>
              <a:t>Project Lead The Way, Inc.</a:t>
            </a:r>
            <a:endParaRPr lang="en-US" baseline="30000">
              <a:cs typeface="Arial" charset="0"/>
            </a:endParaRPr>
          </a:p>
          <a:p>
            <a:pPr eaLnBrk="1" hangingPunct="1"/>
            <a:r>
              <a:rPr lang="en-US">
                <a:cs typeface="Arial" charset="0"/>
              </a:rPr>
              <a:t>Copyright 2008</a:t>
            </a:r>
          </a:p>
        </p:txBody>
      </p:sp>
      <p:sp>
        <p:nvSpPr>
          <p:cNvPr id="122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204E943-6D2C-4240-BA73-4A0698B32EB6}" type="slidenum">
              <a:rPr lang="en-US" smtClean="0"/>
              <a:pPr eaLnBrk="1" hangingPunct="1"/>
              <a:t>2</a:t>
            </a:fld>
            <a:endParaRPr lang="en-US" smtClean="0"/>
          </a:p>
        </p:txBody>
      </p:sp>
      <p:sp>
        <p:nvSpPr>
          <p:cNvPr id="12294" name="Rectangle 2"/>
          <p:cNvSpPr>
            <a:spLocks noGrp="1" noRot="1" noChangeAspect="1" noChangeArrowheads="1" noTextEdit="1"/>
          </p:cNvSpPr>
          <p:nvPr>
            <p:ph type="sldImg"/>
          </p:nvPr>
        </p:nvSpPr>
        <p:spPr>
          <a:ln/>
        </p:spPr>
      </p:sp>
      <p:sp>
        <p:nvSpPr>
          <p:cNvPr id="122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three common types of CIM systems are mass (specialized) production, workcell, and FMS.</a:t>
            </a:r>
          </a:p>
          <a:p>
            <a:pPr eaLnBrk="1" hangingPunct="1"/>
            <a:r>
              <a:rPr lang="en-US" smtClean="0"/>
              <a:t>No matter the system, a process design chart is necessary to plan production. Process design will be discussed later.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Name of PowerPoint</a:t>
            </a:r>
          </a:p>
        </p:txBody>
      </p:sp>
      <p:sp>
        <p:nvSpPr>
          <p:cNvPr id="13315" name="Rectangle 3"/>
          <p:cNvSpPr>
            <a:spLocks noGrp="1" noChangeArrowheads="1"/>
          </p:cNvSpPr>
          <p:nvPr>
            <p:ph type="dt" sz="quarter" idx="4294967295"/>
          </p:nvPr>
        </p:nvSpPr>
        <p:spPr bwMode="auto">
          <a:xfrm>
            <a:off x="388620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Name of Course</a:t>
            </a:r>
          </a:p>
          <a:p>
            <a:pPr eaLnBrk="1" hangingPunct="1"/>
            <a:r>
              <a:rPr lang="en-US"/>
              <a:t>Name of Lesson</a:t>
            </a:r>
          </a:p>
        </p:txBody>
      </p:sp>
      <p:sp>
        <p:nvSpPr>
          <p:cNvPr id="13316" name="Rectangle 6"/>
          <p:cNvSpPr>
            <a:spLocks noGrp="1" noChangeArrowheads="1"/>
          </p:cNvSpPr>
          <p:nvPr>
            <p:ph type="ftr" sz="quarter" idx="4294967295"/>
          </p:nvPr>
        </p:nvSpPr>
        <p:spPr bwMode="auto">
          <a:xfrm>
            <a:off x="0"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cs typeface="Arial" charset="0"/>
              </a:rPr>
              <a:t>Project Lead The Way, Inc.</a:t>
            </a:r>
            <a:endParaRPr lang="en-US" baseline="30000">
              <a:cs typeface="Arial" charset="0"/>
            </a:endParaRPr>
          </a:p>
          <a:p>
            <a:pPr eaLnBrk="1" hangingPunct="1"/>
            <a:r>
              <a:rPr lang="en-US">
                <a:cs typeface="Arial" charset="0"/>
              </a:rPr>
              <a:t>Copyright 2008</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0510F0D-BC83-47B3-97F6-F71E67FACC30}" type="slidenum">
              <a:rPr lang="en-US" smtClean="0"/>
              <a:pPr eaLnBrk="1" hangingPunct="1"/>
              <a:t>3</a:t>
            </a:fld>
            <a:endParaRPr lang="en-US" smtClean="0"/>
          </a:p>
        </p:txBody>
      </p:sp>
      <p:sp>
        <p:nvSpPr>
          <p:cNvPr id="13318" name="Rectangle 2"/>
          <p:cNvSpPr>
            <a:spLocks noGrp="1" noRot="1" noChangeAspect="1" noChangeArrowheads="1" noTextEdit="1"/>
          </p:cNvSpPr>
          <p:nvPr>
            <p:ph type="sldImg"/>
          </p:nvPr>
        </p:nvSpPr>
        <p:spPr>
          <a:ln/>
        </p:spPr>
      </p:sp>
      <p:sp>
        <p:nvSpPr>
          <p:cNvPr id="133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Mass production is a process that can include specialized and single-purpose machines to produce many identical parts. Considering the physical size and complexity of an automobile, it is hard to imagine building Buicks one day and toasters another. For the automobile industry, this does not represent a problem. Most car and truck plants in the United States are designed to run at close to 100% capacity; there is no incentive to make the plant more flexible. </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Name of PowerPoint</a:t>
            </a:r>
          </a:p>
        </p:txBody>
      </p:sp>
      <p:sp>
        <p:nvSpPr>
          <p:cNvPr id="14339" name="Rectangle 3"/>
          <p:cNvSpPr>
            <a:spLocks noGrp="1" noChangeArrowheads="1"/>
          </p:cNvSpPr>
          <p:nvPr>
            <p:ph type="dt" sz="quarter" idx="4294967295"/>
          </p:nvPr>
        </p:nvSpPr>
        <p:spPr bwMode="auto">
          <a:xfrm>
            <a:off x="388620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Name of Course</a:t>
            </a:r>
          </a:p>
          <a:p>
            <a:pPr eaLnBrk="1" hangingPunct="1"/>
            <a:r>
              <a:rPr lang="en-US"/>
              <a:t>Name of Lesson</a:t>
            </a:r>
          </a:p>
        </p:txBody>
      </p:sp>
      <p:sp>
        <p:nvSpPr>
          <p:cNvPr id="14340" name="Rectangle 6"/>
          <p:cNvSpPr>
            <a:spLocks noGrp="1" noChangeArrowheads="1"/>
          </p:cNvSpPr>
          <p:nvPr>
            <p:ph type="ftr" sz="quarter" idx="4294967295"/>
          </p:nvPr>
        </p:nvSpPr>
        <p:spPr bwMode="auto">
          <a:xfrm>
            <a:off x="0"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cs typeface="Arial" charset="0"/>
              </a:rPr>
              <a:t>Project Lead The Way, Inc.</a:t>
            </a:r>
            <a:endParaRPr lang="en-US" baseline="30000">
              <a:cs typeface="Arial" charset="0"/>
            </a:endParaRPr>
          </a:p>
          <a:p>
            <a:pPr eaLnBrk="1" hangingPunct="1"/>
            <a:r>
              <a:rPr lang="en-US">
                <a:cs typeface="Arial" charset="0"/>
              </a:rPr>
              <a:t>Copyright 2008</a:t>
            </a:r>
          </a:p>
        </p:txBody>
      </p:sp>
      <p:sp>
        <p:nvSpPr>
          <p:cNvPr id="143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7A3E920-2083-47DF-BD1C-8064BC0148C6}" type="slidenum">
              <a:rPr lang="en-US" smtClean="0"/>
              <a:pPr eaLnBrk="1" hangingPunct="1"/>
              <a:t>4</a:t>
            </a:fld>
            <a:endParaRPr lang="en-US" smtClean="0"/>
          </a:p>
        </p:txBody>
      </p:sp>
      <p:sp>
        <p:nvSpPr>
          <p:cNvPr id="14342" name="Rectangle 2"/>
          <p:cNvSpPr>
            <a:spLocks noGrp="1" noRot="1" noChangeAspect="1" noChangeArrowheads="1" noTextEdit="1"/>
          </p:cNvSpPr>
          <p:nvPr>
            <p:ph type="sldImg"/>
          </p:nvPr>
        </p:nvSpPr>
        <p:spPr>
          <a:ln/>
        </p:spPr>
      </p:sp>
      <p:sp>
        <p:nvSpPr>
          <p:cNvPr id="143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Each machine has its own specialty.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Name of PowerPoint</a:t>
            </a:r>
          </a:p>
        </p:txBody>
      </p:sp>
      <p:sp>
        <p:nvSpPr>
          <p:cNvPr id="15363" name="Rectangle 3"/>
          <p:cNvSpPr>
            <a:spLocks noGrp="1" noChangeArrowheads="1"/>
          </p:cNvSpPr>
          <p:nvPr>
            <p:ph type="dt" sz="quarter" idx="4294967295"/>
          </p:nvPr>
        </p:nvSpPr>
        <p:spPr bwMode="auto">
          <a:xfrm>
            <a:off x="388620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Name of Course</a:t>
            </a:r>
          </a:p>
          <a:p>
            <a:pPr eaLnBrk="1" hangingPunct="1"/>
            <a:r>
              <a:rPr lang="en-US"/>
              <a:t>Name of Lesson</a:t>
            </a:r>
          </a:p>
        </p:txBody>
      </p:sp>
      <p:sp>
        <p:nvSpPr>
          <p:cNvPr id="15364" name="Rectangle 6"/>
          <p:cNvSpPr>
            <a:spLocks noGrp="1" noChangeArrowheads="1"/>
          </p:cNvSpPr>
          <p:nvPr>
            <p:ph type="ftr" sz="quarter" idx="4294967295"/>
          </p:nvPr>
        </p:nvSpPr>
        <p:spPr bwMode="auto">
          <a:xfrm>
            <a:off x="0"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cs typeface="Arial" charset="0"/>
              </a:rPr>
              <a:t>Project Lead The Way, Inc.</a:t>
            </a:r>
            <a:endParaRPr lang="en-US" baseline="30000">
              <a:cs typeface="Arial" charset="0"/>
            </a:endParaRPr>
          </a:p>
          <a:p>
            <a:pPr eaLnBrk="1" hangingPunct="1"/>
            <a:r>
              <a:rPr lang="en-US">
                <a:cs typeface="Arial" charset="0"/>
              </a:rPr>
              <a:t>Copyright 2008</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43A32D9-FD16-4B4A-B2E2-87B31FBCF28B}" type="slidenum">
              <a:rPr lang="en-US" smtClean="0"/>
              <a:pPr eaLnBrk="1" hangingPunct="1"/>
              <a:t>5</a:t>
            </a:fld>
            <a:endParaRPr lang="en-US" smtClean="0"/>
          </a:p>
        </p:txBody>
      </p:sp>
      <p:sp>
        <p:nvSpPr>
          <p:cNvPr id="15366" name="Rectangle 2"/>
          <p:cNvSpPr>
            <a:spLocks noGrp="1" noRot="1" noChangeAspect="1" noChangeArrowheads="1" noTextEdit="1"/>
          </p:cNvSpPr>
          <p:nvPr>
            <p:ph type="sldImg"/>
          </p:nvPr>
        </p:nvSpPr>
        <p:spPr>
          <a:ln/>
        </p:spPr>
      </p:sp>
      <p:sp>
        <p:nvSpPr>
          <p:cNvPr id="153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Computers are used to download information to indicate which parts are being made at any one time.</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Name of PowerPoint</a:t>
            </a:r>
          </a:p>
        </p:txBody>
      </p:sp>
      <p:sp>
        <p:nvSpPr>
          <p:cNvPr id="16387" name="Rectangle 3"/>
          <p:cNvSpPr>
            <a:spLocks noGrp="1" noChangeArrowheads="1"/>
          </p:cNvSpPr>
          <p:nvPr>
            <p:ph type="dt" sz="quarter" idx="4294967295"/>
          </p:nvPr>
        </p:nvSpPr>
        <p:spPr bwMode="auto">
          <a:xfrm>
            <a:off x="388620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Name of Course</a:t>
            </a:r>
          </a:p>
          <a:p>
            <a:pPr eaLnBrk="1" hangingPunct="1"/>
            <a:r>
              <a:rPr lang="en-US"/>
              <a:t>Name of Lesson</a:t>
            </a:r>
          </a:p>
        </p:txBody>
      </p:sp>
      <p:sp>
        <p:nvSpPr>
          <p:cNvPr id="16388" name="Rectangle 6"/>
          <p:cNvSpPr>
            <a:spLocks noGrp="1" noChangeArrowheads="1"/>
          </p:cNvSpPr>
          <p:nvPr>
            <p:ph type="ftr" sz="quarter" idx="4294967295"/>
          </p:nvPr>
        </p:nvSpPr>
        <p:spPr bwMode="auto">
          <a:xfrm>
            <a:off x="0"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cs typeface="Arial" charset="0"/>
              </a:rPr>
              <a:t>Project Lead The Way, Inc.</a:t>
            </a:r>
            <a:endParaRPr lang="en-US" baseline="30000">
              <a:cs typeface="Arial" charset="0"/>
            </a:endParaRPr>
          </a:p>
          <a:p>
            <a:pPr eaLnBrk="1" hangingPunct="1"/>
            <a:r>
              <a:rPr lang="en-US">
                <a:cs typeface="Arial" charset="0"/>
              </a:rPr>
              <a:t>Copyright 2008</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70AEB13-0A66-4F4D-8FD6-09EE0B5D4F4C}" type="slidenum">
              <a:rPr lang="en-US" smtClean="0"/>
              <a:pPr eaLnBrk="1" hangingPunct="1"/>
              <a:t>6</a:t>
            </a:fld>
            <a:endParaRPr lang="en-US"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Automatic Identification System – Data collection</a:t>
            </a:r>
          </a:p>
          <a:p>
            <a:pPr eaLnBrk="1" hangingPunct="1"/>
            <a:r>
              <a:rPr lang="en-US" smtClean="0"/>
              <a:t>Computer Work Directors – Computers point parts in the right direction</a:t>
            </a:r>
          </a:p>
          <a:p>
            <a:pPr eaLnBrk="1" hangingPunct="1"/>
            <a:r>
              <a:rPr lang="en-US" smtClean="0"/>
              <a:t>Multi-Functional Tools – Includes quick-change tooling, fixturing, and assembly machines controlled by computers</a:t>
            </a:r>
          </a:p>
          <a:p>
            <a:pPr eaLnBrk="1" hangingPunct="1"/>
            <a:r>
              <a:rPr lang="en-US" smtClean="0"/>
              <a:t>Automated Material Handling – Can be ASRS or AGVs</a:t>
            </a:r>
          </a:p>
          <a:p>
            <a:pPr eaLnBrk="1" hangingPunct="1"/>
            <a:r>
              <a:rPr lang="en-US" smtClean="0"/>
              <a:t>Robotics – Executes computer commands and part distribution</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Name of PowerPoint</a:t>
            </a:r>
          </a:p>
        </p:txBody>
      </p:sp>
      <p:sp>
        <p:nvSpPr>
          <p:cNvPr id="17411" name="Rectangle 3"/>
          <p:cNvSpPr>
            <a:spLocks noGrp="1" noChangeArrowheads="1"/>
          </p:cNvSpPr>
          <p:nvPr>
            <p:ph type="dt" sz="quarter" idx="4294967295"/>
          </p:nvPr>
        </p:nvSpPr>
        <p:spPr bwMode="auto">
          <a:xfrm>
            <a:off x="388620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Name of Course</a:t>
            </a:r>
          </a:p>
          <a:p>
            <a:pPr eaLnBrk="1" hangingPunct="1"/>
            <a:r>
              <a:rPr lang="en-US"/>
              <a:t>Name of Lesson</a:t>
            </a:r>
          </a:p>
        </p:txBody>
      </p:sp>
      <p:sp>
        <p:nvSpPr>
          <p:cNvPr id="17412" name="Rectangle 6"/>
          <p:cNvSpPr>
            <a:spLocks noGrp="1" noChangeArrowheads="1"/>
          </p:cNvSpPr>
          <p:nvPr>
            <p:ph type="ftr" sz="quarter" idx="4294967295"/>
          </p:nvPr>
        </p:nvSpPr>
        <p:spPr bwMode="auto">
          <a:xfrm>
            <a:off x="0"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cs typeface="Arial" charset="0"/>
              </a:rPr>
              <a:t>Project Lead The Way, Inc.</a:t>
            </a:r>
            <a:endParaRPr lang="en-US" baseline="30000">
              <a:cs typeface="Arial" charset="0"/>
            </a:endParaRPr>
          </a:p>
          <a:p>
            <a:pPr eaLnBrk="1" hangingPunct="1"/>
            <a:r>
              <a:rPr lang="en-US">
                <a:cs typeface="Arial" charset="0"/>
              </a:rPr>
              <a:t>Copyright 2008</a:t>
            </a:r>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32251DF-AC33-481B-85C6-96637D0CF303}" type="slidenum">
              <a:rPr lang="en-US" smtClean="0"/>
              <a:pPr eaLnBrk="1" hangingPunct="1"/>
              <a:t>7</a:t>
            </a:fld>
            <a:endParaRPr lang="en-US"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 stand-alone system is a multi-pallet system that can work on several types of parts at the same time but is independent of other systems. Such a system can be integrated into an FMS. </a:t>
            </a:r>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idx="4294967295"/>
          </p:nvPr>
        </p:nvSpPr>
        <p:spPr bwMode="auto">
          <a:xfrm>
            <a:off x="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Name of PowerPoint</a:t>
            </a:r>
          </a:p>
        </p:txBody>
      </p:sp>
      <p:sp>
        <p:nvSpPr>
          <p:cNvPr id="18435" name="Rectangle 3"/>
          <p:cNvSpPr>
            <a:spLocks noGrp="1" noChangeArrowheads="1"/>
          </p:cNvSpPr>
          <p:nvPr>
            <p:ph type="dt" sz="quarter" idx="4294967295"/>
          </p:nvPr>
        </p:nvSpPr>
        <p:spPr bwMode="auto">
          <a:xfrm>
            <a:off x="3886200" y="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Name of Course</a:t>
            </a:r>
          </a:p>
          <a:p>
            <a:pPr eaLnBrk="1" hangingPunct="1"/>
            <a:r>
              <a:rPr lang="en-US"/>
              <a:t>Name of Lesson</a:t>
            </a:r>
          </a:p>
        </p:txBody>
      </p:sp>
      <p:sp>
        <p:nvSpPr>
          <p:cNvPr id="18436" name="Rectangle 6"/>
          <p:cNvSpPr>
            <a:spLocks noGrp="1" noChangeArrowheads="1"/>
          </p:cNvSpPr>
          <p:nvPr>
            <p:ph type="ftr" sz="quarter" idx="4294967295"/>
          </p:nvPr>
        </p:nvSpPr>
        <p:spPr bwMode="auto">
          <a:xfrm>
            <a:off x="0"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cs typeface="Arial" charset="0"/>
              </a:rPr>
              <a:t>Project Lead The Way, Inc.</a:t>
            </a:r>
            <a:endParaRPr lang="en-US" baseline="30000">
              <a:cs typeface="Arial" charset="0"/>
            </a:endParaRPr>
          </a:p>
          <a:p>
            <a:pPr eaLnBrk="1" hangingPunct="1"/>
            <a:r>
              <a:rPr lang="en-US">
                <a:cs typeface="Arial" charset="0"/>
              </a:rPr>
              <a:t>Copyright 2008</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EAC24A8-57CF-4CAB-AA8D-3210AE3CB208}" type="slidenum">
              <a:rPr lang="en-US" smtClean="0"/>
              <a:pPr eaLnBrk="1" hangingPunct="1"/>
              <a:t>8</a:t>
            </a:fld>
            <a:endParaRPr lang="en-US" smtClean="0"/>
          </a:p>
        </p:txBody>
      </p:sp>
      <p:sp>
        <p:nvSpPr>
          <p:cNvPr id="18438" name="Rectangle 2"/>
          <p:cNvSpPr>
            <a:spLocks noGrp="1" noRot="1" noChangeAspect="1" noChangeArrowheads="1" noTextEdit="1"/>
          </p:cNvSpPr>
          <p:nvPr>
            <p:ph type="sldImg"/>
          </p:nvPr>
        </p:nvSpPr>
        <p:spPr>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 process chart will also include instructions for operators, machine tools, inspection, and time standards.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29432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5668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9276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AC7C1C-730F-4BDB-ACBE-8D55309FF189}" type="slidenum">
              <a:rPr lang="en-US"/>
              <a:pPr>
                <a:defRPr/>
              </a:pPr>
              <a:t>‹#›</a:t>
            </a:fld>
            <a:endParaRPr lang="en-US"/>
          </a:p>
        </p:txBody>
      </p:sp>
    </p:spTree>
    <p:extLst>
      <p:ext uri="{BB962C8B-B14F-4D97-AF65-F5344CB8AC3E}">
        <p14:creationId xmlns:p14="http://schemas.microsoft.com/office/powerpoint/2010/main" val="835826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1C93D8-F7AA-472F-BDC9-0FF6C86C1180}" type="slidenum">
              <a:rPr lang="en-US"/>
              <a:pPr>
                <a:defRPr/>
              </a:pPr>
              <a:t>‹#›</a:t>
            </a:fld>
            <a:endParaRPr lang="en-US"/>
          </a:p>
        </p:txBody>
      </p:sp>
    </p:spTree>
    <p:extLst>
      <p:ext uri="{BB962C8B-B14F-4D97-AF65-F5344CB8AC3E}">
        <p14:creationId xmlns:p14="http://schemas.microsoft.com/office/powerpoint/2010/main" val="13395016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07298A-101D-49C7-842B-0CEDA64447A1}" type="slidenum">
              <a:rPr lang="en-US"/>
              <a:pPr>
                <a:defRPr/>
              </a:pPr>
              <a:t>‹#›</a:t>
            </a:fld>
            <a:endParaRPr lang="en-US"/>
          </a:p>
        </p:txBody>
      </p:sp>
    </p:spTree>
    <p:extLst>
      <p:ext uri="{BB962C8B-B14F-4D97-AF65-F5344CB8AC3E}">
        <p14:creationId xmlns:p14="http://schemas.microsoft.com/office/powerpoint/2010/main" val="104969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705D49-88F3-46DD-8437-BFBBAEED1324}" type="slidenum">
              <a:rPr lang="en-US"/>
              <a:pPr>
                <a:defRPr/>
              </a:pPr>
              <a:t>‹#›</a:t>
            </a:fld>
            <a:endParaRPr lang="en-US"/>
          </a:p>
        </p:txBody>
      </p:sp>
    </p:spTree>
    <p:extLst>
      <p:ext uri="{BB962C8B-B14F-4D97-AF65-F5344CB8AC3E}">
        <p14:creationId xmlns:p14="http://schemas.microsoft.com/office/powerpoint/2010/main" val="1227962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C69C0C1-EC46-447E-B1F1-C2B9D6799CD9}" type="slidenum">
              <a:rPr lang="en-US"/>
              <a:pPr>
                <a:defRPr/>
              </a:pPr>
              <a:t>‹#›</a:t>
            </a:fld>
            <a:endParaRPr lang="en-US"/>
          </a:p>
        </p:txBody>
      </p:sp>
    </p:spTree>
    <p:extLst>
      <p:ext uri="{BB962C8B-B14F-4D97-AF65-F5344CB8AC3E}">
        <p14:creationId xmlns:p14="http://schemas.microsoft.com/office/powerpoint/2010/main" val="32103931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E54046-88F8-4399-A85E-5DCA10D1CF58}" type="slidenum">
              <a:rPr lang="en-US"/>
              <a:pPr>
                <a:defRPr/>
              </a:pPr>
              <a:t>‹#›</a:t>
            </a:fld>
            <a:endParaRPr lang="en-US"/>
          </a:p>
        </p:txBody>
      </p:sp>
    </p:spTree>
    <p:extLst>
      <p:ext uri="{BB962C8B-B14F-4D97-AF65-F5344CB8AC3E}">
        <p14:creationId xmlns:p14="http://schemas.microsoft.com/office/powerpoint/2010/main" val="21806585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B0ABF9A-B8FA-4639-8498-48FA1AC53C4B}" type="slidenum">
              <a:rPr lang="en-US"/>
              <a:pPr>
                <a:defRPr/>
              </a:pPr>
              <a:t>‹#›</a:t>
            </a:fld>
            <a:endParaRPr lang="en-US"/>
          </a:p>
        </p:txBody>
      </p:sp>
    </p:spTree>
    <p:extLst>
      <p:ext uri="{BB962C8B-B14F-4D97-AF65-F5344CB8AC3E}">
        <p14:creationId xmlns:p14="http://schemas.microsoft.com/office/powerpoint/2010/main" val="71623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5BD358-450C-4FBC-AD8D-5DF0C1EE43F1}" type="slidenum">
              <a:rPr lang="en-US"/>
              <a:pPr>
                <a:defRPr/>
              </a:pPr>
              <a:t>‹#›</a:t>
            </a:fld>
            <a:endParaRPr lang="en-US"/>
          </a:p>
        </p:txBody>
      </p:sp>
    </p:spTree>
    <p:extLst>
      <p:ext uri="{BB962C8B-B14F-4D97-AF65-F5344CB8AC3E}">
        <p14:creationId xmlns:p14="http://schemas.microsoft.com/office/powerpoint/2010/main" val="402194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rgbClr val="00386B"/>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95040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57F056-3BC9-41BD-8C1D-2DBAFBB48940}" type="slidenum">
              <a:rPr lang="en-US"/>
              <a:pPr>
                <a:defRPr/>
              </a:pPr>
              <a:t>‹#›</a:t>
            </a:fld>
            <a:endParaRPr lang="en-US"/>
          </a:p>
        </p:txBody>
      </p:sp>
    </p:spTree>
    <p:extLst>
      <p:ext uri="{BB962C8B-B14F-4D97-AF65-F5344CB8AC3E}">
        <p14:creationId xmlns:p14="http://schemas.microsoft.com/office/powerpoint/2010/main" val="40113436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E5E222-D6EC-4460-B830-37BA6983C339}" type="slidenum">
              <a:rPr lang="en-US"/>
              <a:pPr>
                <a:defRPr/>
              </a:pPr>
              <a:t>‹#›</a:t>
            </a:fld>
            <a:endParaRPr lang="en-US"/>
          </a:p>
        </p:txBody>
      </p:sp>
    </p:spTree>
    <p:extLst>
      <p:ext uri="{BB962C8B-B14F-4D97-AF65-F5344CB8AC3E}">
        <p14:creationId xmlns:p14="http://schemas.microsoft.com/office/powerpoint/2010/main" val="32249251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DD20C7-2F04-4A7A-AC44-B1F196CA6918}" type="slidenum">
              <a:rPr lang="en-US"/>
              <a:pPr>
                <a:defRPr/>
              </a:pPr>
              <a:t>‹#›</a:t>
            </a:fld>
            <a:endParaRPr lang="en-US"/>
          </a:p>
        </p:txBody>
      </p:sp>
    </p:spTree>
    <p:extLst>
      <p:ext uri="{BB962C8B-B14F-4D97-AF65-F5344CB8AC3E}">
        <p14:creationId xmlns:p14="http://schemas.microsoft.com/office/powerpoint/2010/main" val="769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93196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3160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1194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802722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2352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75999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5922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1BE6FC7-309A-4342-A588-806032FA7C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rgbClr val="00386B"/>
          </a:solidFill>
          <a:latin typeface="+mj-lt"/>
          <a:ea typeface="+mj-ea"/>
          <a:cs typeface="+mj-cs"/>
        </a:defRPr>
      </a:lvl1pPr>
      <a:lvl2pPr algn="ctr" rtl="0" eaLnBrk="0" fontAlgn="base" hangingPunct="0">
        <a:spcBef>
          <a:spcPct val="0"/>
        </a:spcBef>
        <a:spcAft>
          <a:spcPct val="0"/>
        </a:spcAft>
        <a:defRPr sz="4400">
          <a:solidFill>
            <a:srgbClr val="00386B"/>
          </a:solidFill>
          <a:latin typeface="Arial" charset="0"/>
        </a:defRPr>
      </a:lvl2pPr>
      <a:lvl3pPr algn="ctr" rtl="0" eaLnBrk="0" fontAlgn="base" hangingPunct="0">
        <a:spcBef>
          <a:spcPct val="0"/>
        </a:spcBef>
        <a:spcAft>
          <a:spcPct val="0"/>
        </a:spcAft>
        <a:defRPr sz="4400">
          <a:solidFill>
            <a:srgbClr val="00386B"/>
          </a:solidFill>
          <a:latin typeface="Arial" charset="0"/>
        </a:defRPr>
      </a:lvl3pPr>
      <a:lvl4pPr algn="ctr" rtl="0" eaLnBrk="0" fontAlgn="base" hangingPunct="0">
        <a:spcBef>
          <a:spcPct val="0"/>
        </a:spcBef>
        <a:spcAft>
          <a:spcPct val="0"/>
        </a:spcAft>
        <a:defRPr sz="4400">
          <a:solidFill>
            <a:srgbClr val="00386B"/>
          </a:solidFill>
          <a:latin typeface="Arial" charset="0"/>
        </a:defRPr>
      </a:lvl4pPr>
      <a:lvl5pPr algn="ctr" rtl="0" eaLnBrk="0" fontAlgn="base" hangingPunct="0">
        <a:spcBef>
          <a:spcPct val="0"/>
        </a:spcBef>
        <a:spcAft>
          <a:spcPct val="0"/>
        </a:spcAft>
        <a:defRPr sz="4400">
          <a:solidFill>
            <a:srgbClr val="00386B"/>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609725" y="4343400"/>
            <a:ext cx="6172200" cy="838200"/>
          </a:xfrm>
          <a:prstGeom prst="rect">
            <a:avLst/>
          </a:prstGeom>
        </p:spPr>
        <p:txBody>
          <a:bodyPr>
            <a:normAutofit/>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CIM Systems</a:t>
            </a:r>
            <a:endParaRPr lang="en-US" b="1" kern="0" dirty="0">
              <a:solidFill>
                <a:srgbClr val="002060"/>
              </a:solidFill>
              <a:latin typeface="Arial" panose="020B0604020202020204" pitchFamily="34" charset="0"/>
              <a:cs typeface="Arial" panose="020B0604020202020204" pitchFamily="34" charset="0"/>
            </a:endParaRPr>
          </a:p>
        </p:txBody>
      </p:sp>
      <p:pic>
        <p:nvPicPr>
          <p:cNvPr id="3"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txBox="1">
            <a:spLocks/>
          </p:cNvSpPr>
          <p:nvPr/>
        </p:nvSpPr>
        <p:spPr bwMode="auto">
          <a:xfrm>
            <a:off x="6934200" y="6629400"/>
            <a:ext cx="2209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2013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5"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Computer Integrated Manufacturing</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1121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noFill/>
        </p:spPr>
        <p:txBody>
          <a:bodyPr/>
          <a:lstStyle/>
          <a:p>
            <a:pPr eaLnBrk="1" hangingPunct="1"/>
            <a:r>
              <a:rPr lang="en-US" smtClean="0"/>
              <a:t>Mass Production</a:t>
            </a:r>
          </a:p>
          <a:p>
            <a:pPr eaLnBrk="1" hangingPunct="1"/>
            <a:r>
              <a:rPr lang="en-US" smtClean="0"/>
              <a:t>Workcell</a:t>
            </a:r>
          </a:p>
          <a:p>
            <a:pPr eaLnBrk="1" hangingPunct="1"/>
            <a:r>
              <a:rPr lang="en-US" smtClean="0"/>
              <a:t>FMS</a:t>
            </a:r>
          </a:p>
          <a:p>
            <a:pPr eaLnBrk="1" hangingPunct="1">
              <a:buFontTx/>
              <a:buNone/>
            </a:pPr>
            <a:endParaRPr lang="en-US" smtClean="0"/>
          </a:p>
        </p:txBody>
      </p:sp>
      <p:sp>
        <p:nvSpPr>
          <p:cNvPr id="3075" name="Rectangle 6"/>
          <p:cNvSpPr>
            <a:spLocks noGrp="1" noChangeArrowheads="1"/>
          </p:cNvSpPr>
          <p:nvPr>
            <p:ph type="title"/>
          </p:nvPr>
        </p:nvSpPr>
        <p:spPr/>
        <p:txBody>
          <a:bodyPr/>
          <a:lstStyle/>
          <a:p>
            <a:pPr eaLnBrk="1" hangingPunct="1"/>
            <a:r>
              <a:rPr lang="en-US" smtClean="0"/>
              <a:t>System Types</a:t>
            </a:r>
          </a:p>
        </p:txBody>
      </p:sp>
      <p:pic>
        <p:nvPicPr>
          <p:cNvPr id="307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2590800"/>
            <a:ext cx="3657600" cy="249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2" descr="j028361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403860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Mass Production</a:t>
            </a:r>
          </a:p>
        </p:txBody>
      </p:sp>
      <p:sp>
        <p:nvSpPr>
          <p:cNvPr id="4099" name="Rectangle 3"/>
          <p:cNvSpPr>
            <a:spLocks noGrp="1" noChangeArrowheads="1"/>
          </p:cNvSpPr>
          <p:nvPr>
            <p:ph type="body" idx="1"/>
          </p:nvPr>
        </p:nvSpPr>
        <p:spPr>
          <a:xfrm>
            <a:off x="457200" y="1600200"/>
            <a:ext cx="4495800" cy="4525963"/>
          </a:xfrm>
        </p:spPr>
        <p:txBody>
          <a:bodyPr/>
          <a:lstStyle/>
          <a:p>
            <a:pPr eaLnBrk="1" hangingPunct="1"/>
            <a:r>
              <a:rPr lang="en-US" smtClean="0"/>
              <a:t>Least flexible</a:t>
            </a:r>
          </a:p>
          <a:p>
            <a:pPr eaLnBrk="1" hangingPunct="1"/>
            <a:r>
              <a:rPr lang="en-US" smtClean="0"/>
              <a:t>Example – auto assembly plant</a:t>
            </a:r>
          </a:p>
          <a:p>
            <a:pPr eaLnBrk="1" hangingPunct="1"/>
            <a:r>
              <a:rPr lang="en-US" smtClean="0"/>
              <a:t>Fast model changeover necessary for high production rates</a:t>
            </a:r>
          </a:p>
        </p:txBody>
      </p:sp>
      <p:pic>
        <p:nvPicPr>
          <p:cNvPr id="4100" name="Picture 10" descr="j04004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752600"/>
            <a:ext cx="3810000" cy="376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Workcell</a:t>
            </a:r>
            <a:endParaRPr lang="en-US" sz="4000" smtClean="0"/>
          </a:p>
        </p:txBody>
      </p:sp>
      <p:sp>
        <p:nvSpPr>
          <p:cNvPr id="5123" name="Rectangle 3"/>
          <p:cNvSpPr>
            <a:spLocks noGrp="1" noChangeArrowheads="1"/>
          </p:cNvSpPr>
          <p:nvPr>
            <p:ph type="body" idx="1"/>
          </p:nvPr>
        </p:nvSpPr>
        <p:spPr>
          <a:xfrm>
            <a:off x="457200" y="1600200"/>
            <a:ext cx="5562600" cy="4525963"/>
          </a:xfrm>
        </p:spPr>
        <p:txBody>
          <a:bodyPr/>
          <a:lstStyle/>
          <a:p>
            <a:pPr eaLnBrk="1" hangingPunct="1"/>
            <a:r>
              <a:rPr lang="en-US" sz="3000" smtClean="0"/>
              <a:t>Grouping of machines in close proximity</a:t>
            </a:r>
          </a:p>
          <a:p>
            <a:pPr eaLnBrk="1" hangingPunct="1"/>
            <a:r>
              <a:rPr lang="en-US" sz="3000" smtClean="0"/>
              <a:t>Robot or human operator moves pieces from machine to machine</a:t>
            </a:r>
          </a:p>
          <a:p>
            <a:pPr eaLnBrk="1" hangingPunct="1"/>
            <a:r>
              <a:rPr lang="en-US" sz="3000" smtClean="0"/>
              <a:t>Machines are easily retooled to accommodate a new item </a:t>
            </a:r>
          </a:p>
          <a:p>
            <a:pPr eaLnBrk="1" hangingPunct="1"/>
            <a:r>
              <a:rPr lang="en-US" sz="3000" smtClean="0"/>
              <a:t>Workcell groupings are cost-effective</a:t>
            </a:r>
          </a:p>
        </p:txBody>
      </p:sp>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828800"/>
            <a:ext cx="2081213" cy="312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Flexible Manufacturing System</a:t>
            </a:r>
          </a:p>
        </p:txBody>
      </p:sp>
      <p:sp>
        <p:nvSpPr>
          <p:cNvPr id="6147" name="Rectangle 3"/>
          <p:cNvSpPr>
            <a:spLocks noGrp="1" noChangeArrowheads="1"/>
          </p:cNvSpPr>
          <p:nvPr>
            <p:ph type="body" idx="1"/>
          </p:nvPr>
        </p:nvSpPr>
        <p:spPr>
          <a:xfrm>
            <a:off x="457200" y="2103438"/>
            <a:ext cx="4876800" cy="4297362"/>
          </a:xfrm>
        </p:spPr>
        <p:txBody>
          <a:bodyPr/>
          <a:lstStyle/>
          <a:p>
            <a:pPr eaLnBrk="1" hangingPunct="1"/>
            <a:r>
              <a:rPr lang="en-US" smtClean="0"/>
              <a:t>Machine line supplied by Automatically Guided Vehicles (AGVs)</a:t>
            </a:r>
          </a:p>
          <a:p>
            <a:pPr eaLnBrk="1" hangingPunct="1"/>
            <a:r>
              <a:rPr lang="en-US" smtClean="0"/>
              <a:t>Machine line can handle an entire family of parts</a:t>
            </a:r>
          </a:p>
        </p:txBody>
      </p:sp>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286000"/>
            <a:ext cx="320040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FMS  Components</a:t>
            </a:r>
          </a:p>
        </p:txBody>
      </p:sp>
      <p:sp>
        <p:nvSpPr>
          <p:cNvPr id="7171" name="Rectangle 3"/>
          <p:cNvSpPr>
            <a:spLocks noGrp="1" noChangeArrowheads="1"/>
          </p:cNvSpPr>
          <p:nvPr>
            <p:ph type="body" idx="1"/>
          </p:nvPr>
        </p:nvSpPr>
        <p:spPr/>
        <p:txBody>
          <a:bodyPr/>
          <a:lstStyle/>
          <a:p>
            <a:pPr eaLnBrk="1" hangingPunct="1"/>
            <a:r>
              <a:rPr lang="en-US" smtClean="0"/>
              <a:t>Automatic identification system</a:t>
            </a:r>
          </a:p>
          <a:p>
            <a:pPr eaLnBrk="1" hangingPunct="1"/>
            <a:r>
              <a:rPr lang="en-US" smtClean="0"/>
              <a:t>Computer work directors</a:t>
            </a:r>
          </a:p>
          <a:p>
            <a:pPr eaLnBrk="1" hangingPunct="1"/>
            <a:r>
              <a:rPr lang="en-US" smtClean="0"/>
              <a:t>Multi-functional tools</a:t>
            </a:r>
          </a:p>
          <a:p>
            <a:pPr eaLnBrk="1" hangingPunct="1"/>
            <a:r>
              <a:rPr lang="en-US" smtClean="0"/>
              <a:t>Automated material handling</a:t>
            </a:r>
          </a:p>
          <a:p>
            <a:pPr eaLnBrk="1" hangingPunct="1"/>
            <a:r>
              <a:rPr lang="en-US" smtClean="0"/>
              <a:t>Robotics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FMS</a:t>
            </a:r>
          </a:p>
        </p:txBody>
      </p:sp>
      <p:sp>
        <p:nvSpPr>
          <p:cNvPr id="8195" name="Rectangle 3"/>
          <p:cNvSpPr>
            <a:spLocks noGrp="1" noChangeArrowheads="1"/>
          </p:cNvSpPr>
          <p:nvPr>
            <p:ph type="body" idx="1"/>
          </p:nvPr>
        </p:nvSpPr>
        <p:spPr/>
        <p:txBody>
          <a:bodyPr/>
          <a:lstStyle/>
          <a:p>
            <a:pPr eaLnBrk="1" hangingPunct="1"/>
            <a:r>
              <a:rPr lang="en-US" smtClean="0"/>
              <a:t>FMS systems represent a large investment in machines, plant space, and software. </a:t>
            </a:r>
          </a:p>
          <a:p>
            <a:pPr eaLnBrk="1" hangingPunct="1"/>
            <a:r>
              <a:rPr lang="en-US" smtClean="0"/>
              <a:t>FMS systems assume that sufficient work will exist to keep the system busy.</a:t>
            </a:r>
          </a:p>
          <a:p>
            <a:pPr eaLnBrk="1" hangingPunct="1"/>
            <a:r>
              <a:rPr lang="en-US" smtClean="0"/>
              <a:t>FMS systems represent a tiny fraction of systems when compared to Specialized CIM and Workcell CIM systems.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Planning</a:t>
            </a:r>
          </a:p>
        </p:txBody>
      </p:sp>
      <p:sp>
        <p:nvSpPr>
          <p:cNvPr id="9219" name="Rectangle 3"/>
          <p:cNvSpPr>
            <a:spLocks noGrp="1" noChangeArrowheads="1"/>
          </p:cNvSpPr>
          <p:nvPr>
            <p:ph type="body" idx="1"/>
          </p:nvPr>
        </p:nvSpPr>
        <p:spPr/>
        <p:txBody>
          <a:bodyPr/>
          <a:lstStyle/>
          <a:p>
            <a:pPr eaLnBrk="1" hangingPunct="1">
              <a:lnSpc>
                <a:spcPct val="90000"/>
              </a:lnSpc>
            </a:pPr>
            <a:r>
              <a:rPr lang="en-US" smtClean="0"/>
              <a:t>May use a Process Design Chart (graphic representation of events occurring in production)</a:t>
            </a:r>
          </a:p>
          <a:p>
            <a:pPr eaLnBrk="1" hangingPunct="1">
              <a:lnSpc>
                <a:spcPct val="90000"/>
              </a:lnSpc>
            </a:pPr>
            <a:r>
              <a:rPr lang="en-US" smtClean="0"/>
              <a:t>Includes </a:t>
            </a:r>
          </a:p>
          <a:p>
            <a:pPr lvl="1" eaLnBrk="1" hangingPunct="1">
              <a:lnSpc>
                <a:spcPct val="90000"/>
              </a:lnSpc>
            </a:pPr>
            <a:r>
              <a:rPr lang="en-US" smtClean="0"/>
              <a:t>Transport</a:t>
            </a:r>
          </a:p>
          <a:p>
            <a:pPr lvl="1" eaLnBrk="1" hangingPunct="1">
              <a:lnSpc>
                <a:spcPct val="90000"/>
              </a:lnSpc>
            </a:pPr>
            <a:r>
              <a:rPr lang="en-US" smtClean="0"/>
              <a:t>Storage</a:t>
            </a:r>
          </a:p>
          <a:p>
            <a:pPr lvl="1" eaLnBrk="1" hangingPunct="1">
              <a:lnSpc>
                <a:spcPct val="90000"/>
              </a:lnSpc>
            </a:pPr>
            <a:r>
              <a:rPr lang="en-US" smtClean="0"/>
              <a:t>Outsourcing</a:t>
            </a:r>
          </a:p>
          <a:p>
            <a:pPr lvl="1" eaLnBrk="1" hangingPunct="1">
              <a:lnSpc>
                <a:spcPct val="90000"/>
              </a:lnSpc>
            </a:pPr>
            <a:r>
              <a:rPr lang="en-US" smtClean="0"/>
              <a:t>Quality testing</a:t>
            </a:r>
          </a:p>
          <a:p>
            <a:pPr eaLnBrk="1" hangingPunct="1">
              <a:lnSpc>
                <a:spcPct val="90000"/>
              </a:lnSpc>
            </a:pPr>
            <a:r>
              <a:rPr lang="en-US" smtClean="0"/>
              <a:t>Can be illustrated with flow charts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a:lstStyle/>
          <a:p>
            <a:pPr algn="l" eaLnBrk="1" hangingPunct="1"/>
            <a:r>
              <a:rPr lang="en-US" smtClean="0"/>
              <a:t>Image Resources</a:t>
            </a:r>
          </a:p>
        </p:txBody>
      </p:sp>
      <p:sp>
        <p:nvSpPr>
          <p:cNvPr id="10243" name="Rectangle 3"/>
          <p:cNvSpPr>
            <a:spLocks noGrp="1" noChangeArrowheads="1"/>
          </p:cNvSpPr>
          <p:nvPr>
            <p:ph type="body" idx="1"/>
          </p:nvPr>
        </p:nvSpPr>
        <p:spPr>
          <a:xfrm>
            <a:off x="457200" y="1320800"/>
            <a:ext cx="8229600" cy="5192713"/>
          </a:xfrm>
          <a:noFill/>
        </p:spPr>
        <p:txBody>
          <a:bodyPr/>
          <a:lstStyle/>
          <a:p>
            <a:pPr eaLnBrk="1" hangingPunct="1">
              <a:buFontTx/>
              <a:buNone/>
            </a:pPr>
            <a:endParaRPr lang="en-US" dirty="0" smtClean="0"/>
          </a:p>
          <a:p>
            <a:pPr eaLnBrk="1" hangingPunct="1">
              <a:buFontTx/>
              <a:buNone/>
            </a:pPr>
            <a:r>
              <a:rPr lang="en-US" sz="2400" dirty="0" smtClean="0"/>
              <a:t>Microsoft, Inc. (2008). </a:t>
            </a:r>
            <a:r>
              <a:rPr lang="en-US" sz="2400" i="1" dirty="0" smtClean="0"/>
              <a:t>Clip art</a:t>
            </a:r>
            <a:r>
              <a:rPr lang="en-US" sz="2400" dirty="0" smtClean="0"/>
              <a:t>. Retrieved from http://office.microsoft.com/en-us/clipart/default.aspx</a:t>
            </a:r>
          </a:p>
          <a:p>
            <a:pPr eaLnBrk="1" hangingPunct="1">
              <a:buFontTx/>
              <a:buNone/>
            </a:pPr>
            <a:endParaRPr lang="en-US" sz="2400" dirty="0" smtClean="0"/>
          </a:p>
          <a:p>
            <a:pPr eaLnBrk="1" hangingPunct="1">
              <a:buFontTx/>
              <a:buNone/>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eneral_PowerPoint_Template_2008">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General_PowerPoint_Template_2008</Template>
  <TotalTime>433</TotalTime>
  <Words>583</Words>
  <Application>Microsoft Office PowerPoint</Application>
  <PresentationFormat>On-screen Show (4:3)</PresentationFormat>
  <Paragraphs>94</Paragraphs>
  <Slides>9</Slides>
  <Notes>7</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General_PowerPoint_Template_2008</vt:lpstr>
      <vt:lpstr>1_Custom Design</vt:lpstr>
      <vt:lpstr>PowerPoint Presentation</vt:lpstr>
      <vt:lpstr>System Types</vt:lpstr>
      <vt:lpstr>Mass Production</vt:lpstr>
      <vt:lpstr>Workcell</vt:lpstr>
      <vt:lpstr>Flexible Manufacturing System</vt:lpstr>
      <vt:lpstr>FMS  Components</vt:lpstr>
      <vt:lpstr>FMS</vt:lpstr>
      <vt:lpstr>Planning</vt:lpstr>
      <vt:lpstr>Image Resources</vt:lpstr>
    </vt:vector>
  </TitlesOfParts>
  <Company>Project Lead The Way,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CIM Systems</dc:title>
  <dc:subject>CIM - Unit 4 - Lesson 4.1 - Types of CIM Systems</dc:subject>
  <dc:creator>CIM Revision Team</dc:creator>
  <cp:lastModifiedBy>Curriculum Laptop</cp:lastModifiedBy>
  <cp:revision>25</cp:revision>
  <dcterms:created xsi:type="dcterms:W3CDTF">2008-05-05T15:11:13Z</dcterms:created>
  <dcterms:modified xsi:type="dcterms:W3CDTF">2014-02-18T18:41:20Z</dcterms:modified>
</cp:coreProperties>
</file>