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99" r:id="rId2"/>
    <p:sldId id="278" r:id="rId3"/>
    <p:sldId id="275" r:id="rId4"/>
    <p:sldId id="272" r:id="rId5"/>
    <p:sldId id="273" r:id="rId6"/>
    <p:sldId id="267" r:id="rId7"/>
    <p:sldId id="274" r:id="rId8"/>
    <p:sldId id="279" r:id="rId9"/>
    <p:sldId id="289" r:id="rId10"/>
    <p:sldId id="286" r:id="rId11"/>
    <p:sldId id="288" r:id="rId12"/>
    <p:sldId id="287" r:id="rId13"/>
    <p:sldId id="298" r:id="rId14"/>
    <p:sldId id="293" r:id="rId15"/>
    <p:sldId id="290" r:id="rId16"/>
    <p:sldId id="291" r:id="rId17"/>
    <p:sldId id="294" r:id="rId18"/>
  </p:sldIdLst>
  <p:sldSz cx="9144000" cy="6858000" type="screen4x3"/>
  <p:notesSz cx="6858000" cy="9144000"/>
  <p:defaultTextStyle>
    <a:defPPr>
      <a:defRPr lang="en-US"/>
    </a:defPPr>
    <a:lvl1pPr algn="l" rtl="0" fontAlgn="base">
      <a:spcBef>
        <a:spcPct val="0"/>
      </a:spcBef>
      <a:spcAft>
        <a:spcPct val="0"/>
      </a:spcAft>
      <a:defRPr sz="3800" b="1" kern="1200">
        <a:solidFill>
          <a:srgbClr val="003399"/>
        </a:solidFill>
        <a:latin typeface="Verdana" pitchFamily="34" charset="0"/>
        <a:ea typeface="+mn-ea"/>
        <a:cs typeface="Arial" charset="0"/>
      </a:defRPr>
    </a:lvl1pPr>
    <a:lvl2pPr marL="457200" algn="l" rtl="0" fontAlgn="base">
      <a:spcBef>
        <a:spcPct val="0"/>
      </a:spcBef>
      <a:spcAft>
        <a:spcPct val="0"/>
      </a:spcAft>
      <a:defRPr sz="3800" b="1" kern="1200">
        <a:solidFill>
          <a:srgbClr val="003399"/>
        </a:solidFill>
        <a:latin typeface="Verdana" pitchFamily="34" charset="0"/>
        <a:ea typeface="+mn-ea"/>
        <a:cs typeface="Arial" charset="0"/>
      </a:defRPr>
    </a:lvl2pPr>
    <a:lvl3pPr marL="914400" algn="l" rtl="0" fontAlgn="base">
      <a:spcBef>
        <a:spcPct val="0"/>
      </a:spcBef>
      <a:spcAft>
        <a:spcPct val="0"/>
      </a:spcAft>
      <a:defRPr sz="3800" b="1" kern="1200">
        <a:solidFill>
          <a:srgbClr val="003399"/>
        </a:solidFill>
        <a:latin typeface="Verdana" pitchFamily="34" charset="0"/>
        <a:ea typeface="+mn-ea"/>
        <a:cs typeface="Arial" charset="0"/>
      </a:defRPr>
    </a:lvl3pPr>
    <a:lvl4pPr marL="1371600" algn="l" rtl="0" fontAlgn="base">
      <a:spcBef>
        <a:spcPct val="0"/>
      </a:spcBef>
      <a:spcAft>
        <a:spcPct val="0"/>
      </a:spcAft>
      <a:defRPr sz="3800" b="1" kern="1200">
        <a:solidFill>
          <a:srgbClr val="003399"/>
        </a:solidFill>
        <a:latin typeface="Verdana" pitchFamily="34" charset="0"/>
        <a:ea typeface="+mn-ea"/>
        <a:cs typeface="Arial" charset="0"/>
      </a:defRPr>
    </a:lvl4pPr>
    <a:lvl5pPr marL="1828800" algn="l" rtl="0" fontAlgn="base">
      <a:spcBef>
        <a:spcPct val="0"/>
      </a:spcBef>
      <a:spcAft>
        <a:spcPct val="0"/>
      </a:spcAft>
      <a:defRPr sz="3800" b="1" kern="1200">
        <a:solidFill>
          <a:srgbClr val="003399"/>
        </a:solidFill>
        <a:latin typeface="Verdana" pitchFamily="34" charset="0"/>
        <a:ea typeface="+mn-ea"/>
        <a:cs typeface="Arial" charset="0"/>
      </a:defRPr>
    </a:lvl5pPr>
    <a:lvl6pPr marL="2286000" algn="l" defTabSz="914400" rtl="0" eaLnBrk="1" latinLnBrk="0" hangingPunct="1">
      <a:defRPr sz="3800" b="1" kern="1200">
        <a:solidFill>
          <a:srgbClr val="003399"/>
        </a:solidFill>
        <a:latin typeface="Verdana" pitchFamily="34" charset="0"/>
        <a:ea typeface="+mn-ea"/>
        <a:cs typeface="Arial" charset="0"/>
      </a:defRPr>
    </a:lvl6pPr>
    <a:lvl7pPr marL="2743200" algn="l" defTabSz="914400" rtl="0" eaLnBrk="1" latinLnBrk="0" hangingPunct="1">
      <a:defRPr sz="3800" b="1" kern="1200">
        <a:solidFill>
          <a:srgbClr val="003399"/>
        </a:solidFill>
        <a:latin typeface="Verdana" pitchFamily="34" charset="0"/>
        <a:ea typeface="+mn-ea"/>
        <a:cs typeface="Arial" charset="0"/>
      </a:defRPr>
    </a:lvl7pPr>
    <a:lvl8pPr marL="3200400" algn="l" defTabSz="914400" rtl="0" eaLnBrk="1" latinLnBrk="0" hangingPunct="1">
      <a:defRPr sz="3800" b="1" kern="1200">
        <a:solidFill>
          <a:srgbClr val="003399"/>
        </a:solidFill>
        <a:latin typeface="Verdana" pitchFamily="34" charset="0"/>
        <a:ea typeface="+mn-ea"/>
        <a:cs typeface="Arial" charset="0"/>
      </a:defRPr>
    </a:lvl8pPr>
    <a:lvl9pPr marL="3657600" algn="l" defTabSz="914400" rtl="0" eaLnBrk="1" latinLnBrk="0" hangingPunct="1">
      <a:defRPr sz="3800" b="1" kern="1200">
        <a:solidFill>
          <a:srgbClr val="003399"/>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en Champion-Terrell" initials="K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EE1020"/>
    <a:srgbClr val="F9A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69" autoAdjust="0"/>
    <p:restoredTop sz="74881" autoAdjust="0"/>
  </p:normalViewPr>
  <p:slideViewPr>
    <p:cSldViewPr>
      <p:cViewPr varScale="1">
        <p:scale>
          <a:sx n="55" d="100"/>
          <a:sy n="55" d="100"/>
        </p:scale>
        <p:origin x="172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23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7"/>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fld id="{CCB94C85-FF6A-4089-906B-2172084BCDB5}" type="slidenum">
              <a:rPr lang="en-US"/>
              <a:pPr>
                <a:defRPr/>
              </a:pPr>
              <a:t>‹#›</a:t>
            </a:fld>
            <a:endParaRPr lang="en-US"/>
          </a:p>
        </p:txBody>
      </p:sp>
    </p:spTree>
    <p:extLst>
      <p:ext uri="{BB962C8B-B14F-4D97-AF65-F5344CB8AC3E}">
        <p14:creationId xmlns:p14="http://schemas.microsoft.com/office/powerpoint/2010/main" val="2723131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fld id="{5B80413C-45C3-4330-B5A6-06FE81E655CA}" type="slidenum">
              <a:rPr lang="en-US"/>
              <a:pPr>
                <a:defRPr/>
              </a:pPr>
              <a:t>‹#›</a:t>
            </a:fld>
            <a:endParaRPr lang="en-US"/>
          </a:p>
        </p:txBody>
      </p:sp>
    </p:spTree>
    <p:extLst>
      <p:ext uri="{BB962C8B-B14F-4D97-AF65-F5344CB8AC3E}">
        <p14:creationId xmlns:p14="http://schemas.microsoft.com/office/powerpoint/2010/main" val="62461041"/>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21507"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2150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BC051FB2-64A6-48B4-92E6-5B8DB663F528}" type="slidenum">
              <a:rPr lang="en-US" sz="1200" b="0" smtClean="0">
                <a:solidFill>
                  <a:schemeClr val="tx1"/>
                </a:solidFill>
                <a:latin typeface="Arial" charset="0"/>
              </a:rPr>
              <a:pPr eaLnBrk="1" hangingPunct="1"/>
              <a:t>2</a:t>
            </a:fld>
            <a:endParaRPr lang="en-US" sz="1200" b="0" smtClean="0">
              <a:solidFill>
                <a:schemeClr val="tx1"/>
              </a:solidFill>
              <a:latin typeface="Arial" charset="0"/>
            </a:endParaRPr>
          </a:p>
        </p:txBody>
      </p:sp>
      <p:sp>
        <p:nvSpPr>
          <p:cNvPr id="21509" name="Rectangle 2"/>
          <p:cNvSpPr>
            <a:spLocks noGrp="1" noRot="1" noChangeAspect="1" noChangeArrowheads="1" noTextEdit="1"/>
          </p:cNvSpPr>
          <p:nvPr>
            <p:ph type="sldImg"/>
          </p:nvPr>
        </p:nvSpPr>
        <p:spPr>
          <a:ln/>
        </p:spPr>
      </p:sp>
      <p:sp>
        <p:nvSpPr>
          <p:cNvPr id="2151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764851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30723"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EF2CB02E-9419-42D2-9C23-1189BA297573}" type="slidenum">
              <a:rPr lang="en-US" sz="1200" b="0" smtClean="0">
                <a:solidFill>
                  <a:schemeClr val="tx1"/>
                </a:solidFill>
                <a:latin typeface="Arial" charset="0"/>
              </a:rPr>
              <a:pPr eaLnBrk="1" hangingPunct="1"/>
              <a:t>11</a:t>
            </a:fld>
            <a:endParaRPr lang="en-US" sz="1200" b="0" smtClean="0">
              <a:solidFill>
                <a:schemeClr val="tx1"/>
              </a:solidFill>
              <a:latin typeface="Arial" charset="0"/>
            </a:endParaRPr>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Six Sigma is based on statistical analysis to maximize production and minimize defects.</a:t>
            </a:r>
          </a:p>
          <a:p>
            <a:pPr eaLnBrk="1" hangingPunct="1"/>
            <a:endParaRPr lang="en-US" smtClean="0"/>
          </a:p>
        </p:txBody>
      </p:sp>
    </p:spTree>
    <p:extLst>
      <p:ext uri="{BB962C8B-B14F-4D97-AF65-F5344CB8AC3E}">
        <p14:creationId xmlns:p14="http://schemas.microsoft.com/office/powerpoint/2010/main" val="429568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31747"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317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A81BD70B-7199-41CA-B49D-1B0BED84A844}" type="slidenum">
              <a:rPr lang="en-US" sz="1200" b="0" smtClean="0">
                <a:solidFill>
                  <a:schemeClr val="tx1"/>
                </a:solidFill>
                <a:latin typeface="Arial" charset="0"/>
              </a:rPr>
              <a:pPr eaLnBrk="1" hangingPunct="1"/>
              <a:t>12</a:t>
            </a:fld>
            <a:endParaRPr lang="en-US" sz="1200" b="0" smtClean="0">
              <a:solidFill>
                <a:schemeClr val="tx1"/>
              </a:solidFill>
              <a:latin typeface="Arial" charset="0"/>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Sources will often vary on the origins of various manufacturing concepts depending on the perspective of the author.</a:t>
            </a:r>
          </a:p>
          <a:p>
            <a:pPr eaLnBrk="1" hangingPunct="1"/>
            <a:r>
              <a:rPr lang="en-US" smtClean="0"/>
              <a:t>TPS began in Japan in the 1980s to make manufacturing more efficient. All activities are highly coordinated to occur precisely when needed, minimizing storage, cost of goods not currently in use, and obsolescence. The processes of JIT, Lean Manufacturing, and Kaizen started in the mid 20</a:t>
            </a:r>
            <a:r>
              <a:rPr lang="en-US" baseline="30000" smtClean="0"/>
              <a:t>th</a:t>
            </a:r>
            <a:r>
              <a:rPr lang="en-US" smtClean="0"/>
              <a:t> century but are still in use today.</a:t>
            </a:r>
          </a:p>
        </p:txBody>
      </p:sp>
    </p:spTree>
    <p:extLst>
      <p:ext uri="{BB962C8B-B14F-4D97-AF65-F5344CB8AC3E}">
        <p14:creationId xmlns:p14="http://schemas.microsoft.com/office/powerpoint/2010/main" val="519491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Play video: Lean Manufacturing</a:t>
            </a:r>
          </a:p>
          <a:p>
            <a:endParaRPr lang="en-US" smtClean="0"/>
          </a:p>
        </p:txBody>
      </p:sp>
      <p:sp>
        <p:nvSpPr>
          <p:cNvPr id="32772" name="Header Placeholder 3"/>
          <p:cNvSpPr>
            <a:spLocks noGrp="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32773" name="Date Placeholder 4"/>
          <p:cNvSpPr>
            <a:spLocks noGrp="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6" name="Slide Number Placeholder 5"/>
          <p:cNvSpPr>
            <a:spLocks noGrp="1"/>
          </p:cNvSpPr>
          <p:nvPr>
            <p:ph type="sldNum" sz="quarter" idx="5"/>
          </p:nvPr>
        </p:nvSpPr>
        <p:spPr/>
        <p:txBody>
          <a:bodyPr/>
          <a:lstStyle/>
          <a:p>
            <a:pPr>
              <a:defRPr/>
            </a:pPr>
            <a:fld id="{E94A5A1A-D5A9-4D6F-B33F-1D29F6782BFF}" type="slidenum">
              <a:rPr lang="en-US" smtClean="0"/>
              <a:pPr>
                <a:defRPr/>
              </a:pPr>
              <a:t>13</a:t>
            </a:fld>
            <a:endParaRPr lang="en-US"/>
          </a:p>
        </p:txBody>
      </p:sp>
    </p:spTree>
    <p:extLst>
      <p:ext uri="{BB962C8B-B14F-4D97-AF65-F5344CB8AC3E}">
        <p14:creationId xmlns:p14="http://schemas.microsoft.com/office/powerpoint/2010/main" val="3922043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33795"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337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F5F96DC7-27C5-447E-B974-54551266679A}" type="slidenum">
              <a:rPr lang="en-US" sz="1200" b="0" smtClean="0">
                <a:solidFill>
                  <a:schemeClr val="tx1"/>
                </a:solidFill>
                <a:latin typeface="Arial" charset="0"/>
              </a:rPr>
              <a:pPr eaLnBrk="1" hangingPunct="1"/>
              <a:t>14</a:t>
            </a:fld>
            <a:endParaRPr lang="en-US" sz="1200" b="0" smtClean="0">
              <a:solidFill>
                <a:schemeClr val="tx1"/>
              </a:solidFill>
              <a:latin typeface="Arial" charset="0"/>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Six Sigma is based on statistical analysis to maximize production and minimize defects.</a:t>
            </a:r>
          </a:p>
          <a:p>
            <a:pPr eaLnBrk="1" hangingPunct="1"/>
            <a:endParaRPr lang="en-US" smtClean="0"/>
          </a:p>
        </p:txBody>
      </p:sp>
    </p:spTree>
    <p:extLst>
      <p:ext uri="{BB962C8B-B14F-4D97-AF65-F5344CB8AC3E}">
        <p14:creationId xmlns:p14="http://schemas.microsoft.com/office/powerpoint/2010/main" val="346716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34819"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3482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6908C5B1-B032-4D45-AC0E-2428A8E9E5EC}" type="slidenum">
              <a:rPr lang="en-US" sz="1200" b="0" smtClean="0">
                <a:solidFill>
                  <a:schemeClr val="tx1"/>
                </a:solidFill>
                <a:latin typeface="Arial" charset="0"/>
              </a:rPr>
              <a:pPr eaLnBrk="1" hangingPunct="1"/>
              <a:t>15</a:t>
            </a:fld>
            <a:endParaRPr lang="en-US" sz="1200" b="0" smtClean="0">
              <a:solidFill>
                <a:schemeClr val="tx1"/>
              </a:solidFill>
              <a:latin typeface="Arial"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work envelope is a volume which can be calculated based on all degrees of freedom.</a:t>
            </a:r>
          </a:p>
        </p:txBody>
      </p:sp>
    </p:spTree>
    <p:extLst>
      <p:ext uri="{BB962C8B-B14F-4D97-AF65-F5344CB8AC3E}">
        <p14:creationId xmlns:p14="http://schemas.microsoft.com/office/powerpoint/2010/main" val="1687056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22531"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2253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BF53F95D-BFFF-41EC-8344-02775BF70F6C}" type="slidenum">
              <a:rPr lang="en-US" sz="1200" b="0" smtClean="0">
                <a:solidFill>
                  <a:schemeClr val="tx1"/>
                </a:solidFill>
                <a:latin typeface="Arial" charset="0"/>
              </a:rPr>
              <a:pPr eaLnBrk="1" hangingPunct="1"/>
              <a:t>3</a:t>
            </a:fld>
            <a:endParaRPr lang="en-US" sz="1200" b="0" smtClean="0">
              <a:solidFill>
                <a:schemeClr val="tx1"/>
              </a:solidFill>
              <a:latin typeface="Arial" charset="0"/>
            </a:endParaRP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Sources:</a:t>
            </a:r>
          </a:p>
          <a:p>
            <a:pPr eaLnBrk="1" hangingPunct="1"/>
            <a:r>
              <a:rPr lang="en-US" dirty="0" smtClean="0"/>
              <a:t>US Bureau of Labor and Statistics. </a:t>
            </a:r>
            <a:r>
              <a:rPr lang="en-US" i="1" dirty="0" smtClean="0"/>
              <a:t>Employment projections</a:t>
            </a:r>
            <a:r>
              <a:rPr lang="en-US" dirty="0" smtClean="0"/>
              <a:t>.</a:t>
            </a:r>
            <a:r>
              <a:rPr lang="en-US" baseline="0" dirty="0" smtClean="0"/>
              <a:t> Retrieved from </a:t>
            </a:r>
            <a:r>
              <a:rPr lang="en-US" dirty="0" smtClean="0"/>
              <a:t>https://www.bls.gov/emp/ep_table_201.htm</a:t>
            </a:r>
          </a:p>
          <a:p>
            <a:pPr eaLnBrk="1" hangingPunct="1"/>
            <a:r>
              <a:rPr lang="en-US" dirty="0" smtClean="0"/>
              <a:t>US Department of Commerce.</a:t>
            </a:r>
            <a:r>
              <a:rPr lang="en-US" baseline="0" dirty="0" smtClean="0"/>
              <a:t> </a:t>
            </a:r>
            <a:r>
              <a:rPr lang="en-US" i="1" baseline="0" dirty="0" smtClean="0"/>
              <a:t>Gross-domestic-product-(</a:t>
            </a:r>
            <a:r>
              <a:rPr lang="en-US" i="1" baseline="0" dirty="0" err="1" smtClean="0"/>
              <a:t>gdp</a:t>
            </a:r>
            <a:r>
              <a:rPr lang="en-US" i="1" baseline="0" dirty="0" smtClean="0"/>
              <a:t>)-by-industry data</a:t>
            </a:r>
            <a:r>
              <a:rPr lang="en-US" baseline="0" dirty="0" smtClean="0"/>
              <a:t>. Retrieved from https://www.bea.gov/industry/gdpbyind_data.htm</a:t>
            </a:r>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79791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23555"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235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180B6C3A-0C9C-408E-8D08-3B1E0D287FC6}" type="slidenum">
              <a:rPr lang="en-US" sz="1200" b="0" smtClean="0">
                <a:solidFill>
                  <a:schemeClr val="tx1"/>
                </a:solidFill>
                <a:latin typeface="Arial" charset="0"/>
              </a:rPr>
              <a:pPr eaLnBrk="1" hangingPunct="1"/>
              <a:t>4</a:t>
            </a:fld>
            <a:endParaRPr lang="en-US" sz="1200" b="0" smtClean="0">
              <a:solidFill>
                <a:schemeClr val="tx1"/>
              </a:solidFill>
              <a:latin typeface="Arial"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Artisans are those skilled in a particular product. Each item is made one at a time. This makes production costly and untimely.</a:t>
            </a:r>
          </a:p>
          <a:p>
            <a:pPr eaLnBrk="1" hangingPunct="1"/>
            <a:r>
              <a:rPr lang="en-US" dirty="0" smtClean="0"/>
              <a:t>Some artisans are active today as hobbyists. There is still a demand for handmade, high quality merchandise.</a:t>
            </a:r>
          </a:p>
        </p:txBody>
      </p:sp>
    </p:spTree>
    <p:extLst>
      <p:ext uri="{BB962C8B-B14F-4D97-AF65-F5344CB8AC3E}">
        <p14:creationId xmlns:p14="http://schemas.microsoft.com/office/powerpoint/2010/main" val="2490722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24579"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245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BACB8BEE-90F9-437D-912F-0079416766F7}" type="slidenum">
              <a:rPr lang="en-US" sz="1200" b="0" smtClean="0">
                <a:solidFill>
                  <a:schemeClr val="tx1"/>
                </a:solidFill>
                <a:latin typeface="Arial" charset="0"/>
              </a:rPr>
              <a:pPr eaLnBrk="1" hangingPunct="1"/>
              <a:t>5</a:t>
            </a:fld>
            <a:endParaRPr lang="en-US" sz="1200" b="0" smtClean="0">
              <a:solidFill>
                <a:schemeClr val="tx1"/>
              </a:solidFill>
              <a:latin typeface="Arial" charset="0"/>
            </a:endParaRPr>
          </a:p>
        </p:txBody>
      </p:sp>
      <p:sp>
        <p:nvSpPr>
          <p:cNvPr id="24581" name="Rectangle 2"/>
          <p:cNvSpPr>
            <a:spLocks noGrp="1" noRot="1" noChangeAspect="1" noChangeArrowheads="1" noTextEdit="1"/>
          </p:cNvSpPr>
          <p:nvPr>
            <p:ph type="sldImg"/>
          </p:nvPr>
        </p:nvSpPr>
        <p:spPr>
          <a:ln/>
        </p:spPr>
      </p:sp>
      <p:sp>
        <p:nvSpPr>
          <p:cNvPr id="245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Eli Whitney is most famous for his invention of the cotton gin to </a:t>
            </a:r>
            <a:r>
              <a:rPr lang="en-US" smtClean="0"/>
              <a:t>process cotton. </a:t>
            </a:r>
            <a:r>
              <a:rPr lang="en-US" dirty="0" smtClean="0"/>
              <a:t>However, he went bankrupt due to poor business skills. He then left the South and traveled North to start over. He took on the job of mass-producing muskets, which led to the invention of a milling machine. He quickly realized that he needed to break the production process down into smaller parts that would not require a great deal of skill. He came up with the idea of interchangeable parts. In addition, he had the revolutionary idea that the workers of the factory should be treated with respect, an idea that did not catch on in American factories.</a:t>
            </a:r>
          </a:p>
        </p:txBody>
      </p:sp>
    </p:spTree>
    <p:extLst>
      <p:ext uri="{BB962C8B-B14F-4D97-AF65-F5344CB8AC3E}">
        <p14:creationId xmlns:p14="http://schemas.microsoft.com/office/powerpoint/2010/main" val="2603862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25603"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256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F7CB8684-4696-460F-AB3B-9E8A81EDBFBF}" type="slidenum">
              <a:rPr lang="en-US" sz="1200" b="0" smtClean="0">
                <a:solidFill>
                  <a:schemeClr val="tx1"/>
                </a:solidFill>
                <a:latin typeface="Arial" charset="0"/>
              </a:rPr>
              <a:pPr eaLnBrk="1" hangingPunct="1"/>
              <a:t>6</a:t>
            </a:fld>
            <a:endParaRPr lang="en-US" sz="1200" b="0" smtClean="0">
              <a:solidFill>
                <a:schemeClr val="tx1"/>
              </a:solidFill>
              <a:latin typeface="Arial" charset="0"/>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Henry Ford revolutionized manufacturing with the introduction of the assembly line. Ford’s idea was that manufacturing could be sped up if the assembling process was broken down into smaller parts so that unskilled laborers could be used. Ford had early problems with his labor force, however, because the repetitive nature of menial tasks lowered morale. The work was often dangerous, causing 200 severed fingers in 1911 alone. Ford stabilized his work force by more than doubling the pay from $2.25 a day to $5 a day. The happy work force soon began cranking out up to 8,000 “Tin Lizzies” in a single day, and the price dropped to $300 per car.</a:t>
            </a:r>
          </a:p>
          <a:p>
            <a:pPr eaLnBrk="1" hangingPunct="1"/>
            <a:r>
              <a:rPr lang="en-US" dirty="0" smtClean="0"/>
              <a:t>Ford Motor was responsible for the first human death by robot (1979) when a worker was hit in the head by a robotic arm.</a:t>
            </a:r>
          </a:p>
          <a:p>
            <a:pPr eaLnBrk="1" hangingPunct="1"/>
            <a:endParaRPr lang="en-US" dirty="0" smtClean="0"/>
          </a:p>
          <a:p>
            <a:r>
              <a:rPr lang="en-US" dirty="0" smtClean="0"/>
              <a:t>Ford Model T Facts:</a:t>
            </a:r>
          </a:p>
          <a:p>
            <a:r>
              <a:rPr lang="en-US" dirty="0" smtClean="0"/>
              <a:t> October 1, 1908 marks the anniversary of the first Model T built for sale.</a:t>
            </a:r>
          </a:p>
          <a:p>
            <a:r>
              <a:rPr lang="en-US" dirty="0" smtClean="0"/>
              <a:t>The Model T was the first low-priced, mass-produced automobile with standard, interchangeable parts.</a:t>
            </a:r>
          </a:p>
          <a:p>
            <a:r>
              <a:rPr lang="en-US" dirty="0" smtClean="0"/>
              <a:t>The Model T was equipped with a 20-horsepower, four-cylinder engine with a top speed of about 45 miles per hour, weighed 1,200 pounds, and achieved 13-21 miles per gallon.</a:t>
            </a:r>
          </a:p>
          <a:p>
            <a:r>
              <a:rPr lang="en-US" dirty="0" smtClean="0"/>
              <a:t>The moving assembly line for the Model T revolutionized manufacturing in 1913.</a:t>
            </a:r>
          </a:p>
          <a:p>
            <a:r>
              <a:rPr lang="en-US" dirty="0" smtClean="0"/>
              <a:t>More than 15 Million Model </a:t>
            </a:r>
            <a:r>
              <a:rPr lang="en-US" dirty="0" err="1" smtClean="0"/>
              <a:t>Ts</a:t>
            </a:r>
            <a:r>
              <a:rPr lang="en-US" dirty="0" smtClean="0"/>
              <a:t> had been sold by May 26, 1927, when a ceremony marked the formal end of Model T production. </a:t>
            </a:r>
          </a:p>
          <a:p>
            <a:r>
              <a:rPr lang="en-US" dirty="0" smtClean="0"/>
              <a:t>Henry Ford called the Model T “the universal car,” a low-cost, reliable vehicle that could be maintained easily and could successfully travel the poor roads of the era.</a:t>
            </a:r>
          </a:p>
          <a:p>
            <a:pPr eaLnBrk="1" hangingPunct="1"/>
            <a:endParaRPr lang="en-US" dirty="0" smtClean="0"/>
          </a:p>
        </p:txBody>
      </p:sp>
    </p:spTree>
    <p:extLst>
      <p:ext uri="{BB962C8B-B14F-4D97-AF65-F5344CB8AC3E}">
        <p14:creationId xmlns:p14="http://schemas.microsoft.com/office/powerpoint/2010/main" val="1765104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26627"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78EDA2DD-B7E4-4BE7-8303-3465DB147309}" type="slidenum">
              <a:rPr lang="en-US" sz="1200" b="0" smtClean="0">
                <a:solidFill>
                  <a:schemeClr val="tx1"/>
                </a:solidFill>
                <a:latin typeface="Arial" charset="0"/>
              </a:rPr>
              <a:pPr eaLnBrk="1" hangingPunct="1"/>
              <a:t>7</a:t>
            </a:fld>
            <a:endParaRPr lang="en-US" sz="1200" b="0" smtClean="0">
              <a:solidFill>
                <a:schemeClr val="tx1"/>
              </a:solidFill>
              <a:latin typeface="Arial"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Toyoda, the founder of what became Toyota Motor Company, developed JIT (Just In Time) manufacturing. In JIT, manufacturers buy the parts they need as the need arises, which saves money from handling parts in-house. Toyoda also introduced the idea of Kaizen – literally, good change – which allows for continuous improvement with employee input. The Japanese distinguish Kaizen from innovation, which they interpret as a radical change rather than a continuous change.</a:t>
            </a:r>
          </a:p>
          <a:p>
            <a:pPr eaLnBrk="1" hangingPunct="1"/>
            <a:r>
              <a:rPr lang="en-US" dirty="0" smtClean="0"/>
              <a:t>Lean Manufacturing, also referred to as the Toyota Production System, is the systematic elimination of waste. The phrase was coined in a 1990 book by James Womack called </a:t>
            </a:r>
            <a:r>
              <a:rPr lang="en-US" i="1" dirty="0" smtClean="0"/>
              <a:t>The Machine That Changed the World. </a:t>
            </a:r>
            <a:r>
              <a:rPr lang="en-US" dirty="0" smtClean="0"/>
              <a:t>The Lean Manufacturing Process is still in use today.</a:t>
            </a:r>
          </a:p>
        </p:txBody>
      </p:sp>
    </p:spTree>
    <p:extLst>
      <p:ext uri="{BB962C8B-B14F-4D97-AF65-F5344CB8AC3E}">
        <p14:creationId xmlns:p14="http://schemas.microsoft.com/office/powerpoint/2010/main" val="2149050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27651"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2765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1BEF579A-C425-428E-926C-DF5D30996F97}" type="slidenum">
              <a:rPr lang="en-US" sz="1200" b="0" smtClean="0">
                <a:solidFill>
                  <a:schemeClr val="tx1"/>
                </a:solidFill>
                <a:latin typeface="Arial" charset="0"/>
              </a:rPr>
              <a:pPr eaLnBrk="1" hangingPunct="1"/>
              <a:t>8</a:t>
            </a:fld>
            <a:endParaRPr lang="en-US" sz="1200" b="0" smtClean="0">
              <a:solidFill>
                <a:schemeClr val="tx1"/>
              </a:solidFill>
              <a:latin typeface="Arial" charset="0"/>
            </a:endParaRPr>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Jervis B. Webb Co. was the one that introduced conveyor systems to Henry Ford. They have continued to work on their conveyor systems and offer a wide variety of conveyor systems.</a:t>
            </a:r>
          </a:p>
        </p:txBody>
      </p:sp>
    </p:spTree>
    <p:extLst>
      <p:ext uri="{BB962C8B-B14F-4D97-AF65-F5344CB8AC3E}">
        <p14:creationId xmlns:p14="http://schemas.microsoft.com/office/powerpoint/2010/main" val="3143018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28675"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EE6CC190-0D00-41DD-8509-2CABB4CA8721}" type="slidenum">
              <a:rPr lang="en-US" sz="1200" b="0" smtClean="0">
                <a:solidFill>
                  <a:schemeClr val="tx1"/>
                </a:solidFill>
                <a:latin typeface="Arial" charset="0"/>
              </a:rPr>
              <a:pPr eaLnBrk="1" hangingPunct="1"/>
              <a:t>9</a:t>
            </a:fld>
            <a:endParaRPr lang="en-US" sz="1200" b="0" smtClean="0">
              <a:solidFill>
                <a:schemeClr val="tx1"/>
              </a:solidFill>
              <a:latin typeface="Arial" charset="0"/>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smtClean="0"/>
              <a:t>Automatic Storage and Retrieval System is typically an arrangement of conveyors and vehicles to move and store materials for manufacturing or final products. The system requires minimal human input.</a:t>
            </a:r>
            <a:endParaRPr lang="en-US" dirty="0" smtClean="0"/>
          </a:p>
          <a:p>
            <a:pPr eaLnBrk="1" hangingPunct="1"/>
            <a:r>
              <a:rPr lang="en-US" dirty="0" smtClean="0"/>
              <a:t>Automated Guided Vehicles have many methods of navigating within a static environment. Current research is providing significant advancements in vehicles that sense and react to their environment.  </a:t>
            </a:r>
          </a:p>
          <a:p>
            <a:pPr eaLnBrk="1" hangingPunct="1"/>
            <a:r>
              <a:rPr lang="en-US" dirty="0" smtClean="0"/>
              <a:t>Beyond the manufacturing setting, AGVs are the focus of much research. The DARPA Grand Challenge</a:t>
            </a:r>
            <a:r>
              <a:rPr lang="en-US" baseline="0" dirty="0" smtClean="0"/>
              <a:t> </a:t>
            </a:r>
            <a:r>
              <a:rPr lang="en-US" dirty="0" smtClean="0"/>
              <a:t>and DARPA Urban </a:t>
            </a:r>
            <a:r>
              <a:rPr lang="en-US" smtClean="0"/>
              <a:t>Challenges are </a:t>
            </a:r>
            <a:r>
              <a:rPr lang="en-US" dirty="0" smtClean="0"/>
              <a:t>examples of contests to promote research in this area.</a:t>
            </a:r>
          </a:p>
          <a:p>
            <a:pPr eaLnBrk="1" hangingPunct="1"/>
            <a:r>
              <a:rPr lang="en-US" dirty="0" smtClean="0"/>
              <a:t>Artificial Intelligence allows machines to learn from experience and apply this knowledge to solve problems the same way that humans do.</a:t>
            </a:r>
          </a:p>
        </p:txBody>
      </p:sp>
    </p:spTree>
    <p:extLst>
      <p:ext uri="{BB962C8B-B14F-4D97-AF65-F5344CB8AC3E}">
        <p14:creationId xmlns:p14="http://schemas.microsoft.com/office/powerpoint/2010/main" val="3638602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History of Manufacturing</a:t>
            </a:r>
          </a:p>
        </p:txBody>
      </p:sp>
      <p:sp>
        <p:nvSpPr>
          <p:cNvPr id="29699" name="Rectangle 3"/>
          <p:cNvSpPr>
            <a:spLocks noGrp="1" noChangeArrowheads="1"/>
          </p:cNvSpPr>
          <p:nvPr>
            <p:ph type="dt" sz="quarter" idx="4294967295"/>
          </p:nvPr>
        </p:nvSpPr>
        <p:spPr bwMode="auto">
          <a:xfrm>
            <a:off x="3884613"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r>
              <a:rPr lang="en-US"/>
              <a:t>CIM</a:t>
            </a:r>
          </a:p>
          <a:p>
            <a:pPr eaLnBrk="1" hangingPunct="1"/>
            <a:r>
              <a:rPr lang="en-US"/>
              <a:t>Principles of Manufacturing</a:t>
            </a:r>
          </a:p>
        </p:txBody>
      </p:sp>
      <p:sp>
        <p:nvSpPr>
          <p:cNvPr id="2970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fld id="{BA26C233-6C17-4E0A-BDBC-D02F07368CE8}" type="slidenum">
              <a:rPr lang="en-US" sz="1200" b="0" smtClean="0">
                <a:solidFill>
                  <a:schemeClr val="tx1"/>
                </a:solidFill>
                <a:latin typeface="Arial" charset="0"/>
              </a:rPr>
              <a:pPr eaLnBrk="1" hangingPunct="1"/>
              <a:t>10</a:t>
            </a:fld>
            <a:endParaRPr lang="en-US" sz="1200" b="0" smtClean="0">
              <a:solidFill>
                <a:schemeClr val="tx1"/>
              </a:solidFill>
              <a:latin typeface="Arial"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CIM uses computers to coordinate all aspects of manufacturing, including engineering, planning, machine processes, financial issues, and marketing.</a:t>
            </a:r>
          </a:p>
          <a:p>
            <a:pPr eaLnBrk="1" hangingPunct="1"/>
            <a:r>
              <a:rPr lang="en-US" smtClean="0"/>
              <a:t>CIM was promoted by machine tool manufacturers in the 1980s and the Society for Manufacturing Engineers.</a:t>
            </a:r>
          </a:p>
          <a:p>
            <a:pPr eaLnBrk="1" hangingPunct="1"/>
            <a:r>
              <a:rPr lang="en-US" smtClean="0"/>
              <a:t>The Manufacturing Enterprise Wheel is detailed in the related curriculum PowerPoint.</a:t>
            </a:r>
          </a:p>
          <a:p>
            <a:pPr eaLnBrk="1" hangingPunct="1"/>
            <a:endParaRPr lang="en-US" smtClean="0"/>
          </a:p>
        </p:txBody>
      </p:sp>
    </p:spTree>
    <p:extLst>
      <p:ext uri="{BB962C8B-B14F-4D97-AF65-F5344CB8AC3E}">
        <p14:creationId xmlns:p14="http://schemas.microsoft.com/office/powerpoint/2010/main" val="2788324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2130425"/>
            <a:ext cx="7772400" cy="1470025"/>
          </a:xfrm>
        </p:spPr>
        <p:txBody>
          <a:bodyPr/>
          <a:lstStyle>
            <a:lvl1pPr>
              <a:defRPr>
                <a:solidFill>
                  <a:srgbClr val="00386B"/>
                </a:solidFill>
              </a:defRPr>
            </a:lvl1pPr>
          </a:lstStyle>
          <a:p>
            <a:r>
              <a:rPr lang="en-US" dirty="0"/>
              <a:t>Click to edit Master title style</a:t>
            </a:r>
          </a:p>
        </p:txBody>
      </p:sp>
      <p:sp>
        <p:nvSpPr>
          <p:cNvPr id="11267"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00386B"/>
                </a:solidFill>
              </a:defRPr>
            </a:lvl1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52E2E-7AFC-4F79-ACA9-4AED140E747D}" type="slidenum">
              <a:rPr lang="en-US"/>
              <a:pPr>
                <a:defRPr/>
              </a:pPr>
              <a:t>‹#›</a:t>
            </a:fld>
            <a:endParaRPr lang="en-US"/>
          </a:p>
        </p:txBody>
      </p:sp>
    </p:spTree>
    <p:extLst>
      <p:ext uri="{BB962C8B-B14F-4D97-AF65-F5344CB8AC3E}">
        <p14:creationId xmlns:p14="http://schemas.microsoft.com/office/powerpoint/2010/main" val="1368635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F32C50-1D2D-4B07-84A4-1A2EC25FB173}" type="slidenum">
              <a:rPr lang="en-US"/>
              <a:pPr>
                <a:defRPr/>
              </a:pPr>
              <a:t>‹#›</a:t>
            </a:fld>
            <a:endParaRPr lang="en-US"/>
          </a:p>
        </p:txBody>
      </p:sp>
    </p:spTree>
    <p:extLst>
      <p:ext uri="{BB962C8B-B14F-4D97-AF65-F5344CB8AC3E}">
        <p14:creationId xmlns:p14="http://schemas.microsoft.com/office/powerpoint/2010/main" val="378053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D0ABA-A033-4D12-8DDC-EFAA90EE674C}" type="slidenum">
              <a:rPr lang="en-US"/>
              <a:pPr>
                <a:defRPr/>
              </a:pPr>
              <a:t>‹#›</a:t>
            </a:fld>
            <a:endParaRPr lang="en-US"/>
          </a:p>
        </p:txBody>
      </p:sp>
    </p:spTree>
    <p:extLst>
      <p:ext uri="{BB962C8B-B14F-4D97-AF65-F5344CB8AC3E}">
        <p14:creationId xmlns:p14="http://schemas.microsoft.com/office/powerpoint/2010/main" val="1883643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9D09574-79E0-48CC-A260-DB0481E9FA54}" type="slidenum">
              <a:rPr lang="en-US"/>
              <a:pPr>
                <a:defRPr/>
              </a:pPr>
              <a:t>‹#›</a:t>
            </a:fld>
            <a:endParaRPr lang="en-US"/>
          </a:p>
        </p:txBody>
      </p:sp>
    </p:spTree>
    <p:extLst>
      <p:ext uri="{BB962C8B-B14F-4D97-AF65-F5344CB8AC3E}">
        <p14:creationId xmlns:p14="http://schemas.microsoft.com/office/powerpoint/2010/main" val="161368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0E4D0-9359-4359-B827-6C00BB18F8BB}" type="slidenum">
              <a:rPr lang="en-US"/>
              <a:pPr>
                <a:defRPr/>
              </a:pPr>
              <a:t>‹#›</a:t>
            </a:fld>
            <a:endParaRPr lang="en-US"/>
          </a:p>
        </p:txBody>
      </p:sp>
    </p:spTree>
    <p:extLst>
      <p:ext uri="{BB962C8B-B14F-4D97-AF65-F5344CB8AC3E}">
        <p14:creationId xmlns:p14="http://schemas.microsoft.com/office/powerpoint/2010/main" val="350958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A49CC1-17EF-48AD-A3AE-56A816FAC917}" type="slidenum">
              <a:rPr lang="en-US"/>
              <a:pPr>
                <a:defRPr/>
              </a:pPr>
              <a:t>‹#›</a:t>
            </a:fld>
            <a:endParaRPr lang="en-US"/>
          </a:p>
        </p:txBody>
      </p:sp>
    </p:spTree>
    <p:extLst>
      <p:ext uri="{BB962C8B-B14F-4D97-AF65-F5344CB8AC3E}">
        <p14:creationId xmlns:p14="http://schemas.microsoft.com/office/powerpoint/2010/main" val="112605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31DFEA-A982-44AC-875D-5CBBEA6F6D61}" type="slidenum">
              <a:rPr lang="en-US"/>
              <a:pPr>
                <a:defRPr/>
              </a:pPr>
              <a:t>‹#›</a:t>
            </a:fld>
            <a:endParaRPr lang="en-US"/>
          </a:p>
        </p:txBody>
      </p:sp>
    </p:spTree>
    <p:extLst>
      <p:ext uri="{BB962C8B-B14F-4D97-AF65-F5344CB8AC3E}">
        <p14:creationId xmlns:p14="http://schemas.microsoft.com/office/powerpoint/2010/main" val="1305767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E26F36C-0D4D-491E-B00E-1C0AC59BBFFB}" type="slidenum">
              <a:rPr lang="en-US"/>
              <a:pPr>
                <a:defRPr/>
              </a:pPr>
              <a:t>‹#›</a:t>
            </a:fld>
            <a:endParaRPr lang="en-US"/>
          </a:p>
        </p:txBody>
      </p:sp>
    </p:spTree>
    <p:extLst>
      <p:ext uri="{BB962C8B-B14F-4D97-AF65-F5344CB8AC3E}">
        <p14:creationId xmlns:p14="http://schemas.microsoft.com/office/powerpoint/2010/main" val="37334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47FDA4B-603C-4BBD-B74D-407C6004EB05}" type="slidenum">
              <a:rPr lang="en-US"/>
              <a:pPr>
                <a:defRPr/>
              </a:pPr>
              <a:t>‹#›</a:t>
            </a:fld>
            <a:endParaRPr lang="en-US"/>
          </a:p>
        </p:txBody>
      </p:sp>
    </p:spTree>
    <p:extLst>
      <p:ext uri="{BB962C8B-B14F-4D97-AF65-F5344CB8AC3E}">
        <p14:creationId xmlns:p14="http://schemas.microsoft.com/office/powerpoint/2010/main" val="3700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07AE3E7-193D-476F-9DF4-328025151488}" type="slidenum">
              <a:rPr lang="en-US"/>
              <a:pPr>
                <a:defRPr/>
              </a:pPr>
              <a:t>‹#›</a:t>
            </a:fld>
            <a:endParaRPr lang="en-US"/>
          </a:p>
        </p:txBody>
      </p:sp>
    </p:spTree>
    <p:extLst>
      <p:ext uri="{BB962C8B-B14F-4D97-AF65-F5344CB8AC3E}">
        <p14:creationId xmlns:p14="http://schemas.microsoft.com/office/powerpoint/2010/main" val="223644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0B318E-2FB5-484A-9043-A05E0DBE0884}" type="slidenum">
              <a:rPr lang="en-US"/>
              <a:pPr>
                <a:defRPr/>
              </a:pPr>
              <a:t>‹#›</a:t>
            </a:fld>
            <a:endParaRPr lang="en-US"/>
          </a:p>
        </p:txBody>
      </p:sp>
    </p:spTree>
    <p:extLst>
      <p:ext uri="{BB962C8B-B14F-4D97-AF65-F5344CB8AC3E}">
        <p14:creationId xmlns:p14="http://schemas.microsoft.com/office/powerpoint/2010/main" val="285222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3C3B32-22F0-4867-B770-077F2A5CF43E}" type="slidenum">
              <a:rPr lang="en-US"/>
              <a:pPr>
                <a:defRPr/>
              </a:pPr>
              <a:t>‹#›</a:t>
            </a:fld>
            <a:endParaRPr lang="en-US"/>
          </a:p>
        </p:txBody>
      </p:sp>
    </p:spTree>
    <p:extLst>
      <p:ext uri="{BB962C8B-B14F-4D97-AF65-F5344CB8AC3E}">
        <p14:creationId xmlns:p14="http://schemas.microsoft.com/office/powerpoint/2010/main" val="320615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mn-lt"/>
                <a:cs typeface="+mn-cs"/>
              </a:defRPr>
            </a:lvl1pPr>
          </a:lstStyle>
          <a:p>
            <a:pPr>
              <a:defRPr/>
            </a:pPr>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mn-lt"/>
                <a:cs typeface="+mn-cs"/>
              </a:defRPr>
            </a:lvl1pPr>
          </a:lstStyle>
          <a:p>
            <a:pPr>
              <a:defRPr/>
            </a:pPr>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mn-lt"/>
                <a:cs typeface="+mn-cs"/>
              </a:defRPr>
            </a:lvl1pPr>
          </a:lstStyle>
          <a:p>
            <a:pPr>
              <a:defRPr/>
            </a:pPr>
            <a:fld id="{8CD17C57-4DDB-4B3D-9B2E-F2953590A0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rgbClr val="00386B"/>
          </a:solidFill>
          <a:latin typeface="+mj-lt"/>
          <a:ea typeface="+mj-ea"/>
          <a:cs typeface="+mj-cs"/>
        </a:defRPr>
      </a:lvl1pPr>
      <a:lvl2pPr algn="ctr" rtl="0" eaLnBrk="0" fontAlgn="base" hangingPunct="0">
        <a:spcBef>
          <a:spcPct val="0"/>
        </a:spcBef>
        <a:spcAft>
          <a:spcPct val="0"/>
        </a:spcAft>
        <a:defRPr sz="4400">
          <a:solidFill>
            <a:srgbClr val="00386B"/>
          </a:solidFill>
          <a:latin typeface="Arial" charset="0"/>
          <a:cs typeface="Arial" charset="0"/>
        </a:defRPr>
      </a:lvl2pPr>
      <a:lvl3pPr algn="ctr" rtl="0" eaLnBrk="0" fontAlgn="base" hangingPunct="0">
        <a:spcBef>
          <a:spcPct val="0"/>
        </a:spcBef>
        <a:spcAft>
          <a:spcPct val="0"/>
        </a:spcAft>
        <a:defRPr sz="4400">
          <a:solidFill>
            <a:srgbClr val="00386B"/>
          </a:solidFill>
          <a:latin typeface="Arial" charset="0"/>
          <a:cs typeface="Arial" charset="0"/>
        </a:defRPr>
      </a:lvl3pPr>
      <a:lvl4pPr algn="ctr" rtl="0" eaLnBrk="0" fontAlgn="base" hangingPunct="0">
        <a:spcBef>
          <a:spcPct val="0"/>
        </a:spcBef>
        <a:spcAft>
          <a:spcPct val="0"/>
        </a:spcAft>
        <a:defRPr sz="4400">
          <a:solidFill>
            <a:srgbClr val="00386B"/>
          </a:solidFill>
          <a:latin typeface="Arial" charset="0"/>
          <a:cs typeface="Arial" charset="0"/>
        </a:defRPr>
      </a:lvl4pPr>
      <a:lvl5pPr algn="ctr" rtl="0" eaLnBrk="0" fontAlgn="base" hangingPunct="0">
        <a:spcBef>
          <a:spcPct val="0"/>
        </a:spcBef>
        <a:spcAft>
          <a:spcPct val="0"/>
        </a:spcAft>
        <a:defRPr sz="4400">
          <a:solidFill>
            <a:srgbClr val="00386B"/>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0/02/Bamun_artisan.jp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Image:Henry_Ford.j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commons/6/6b/Kiichiro_Toyoda_Image.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371600" y="4343400"/>
            <a:ext cx="64008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History of Manufacturing</a:t>
            </a:r>
            <a:endParaRPr lang="en-US" b="1" kern="0" dirty="0">
              <a:solidFill>
                <a:srgbClr val="002060"/>
              </a:solidFill>
              <a:latin typeface="Arial" panose="020B0604020202020204" pitchFamily="34" charset="0"/>
              <a:cs typeface="Arial" panose="020B0604020202020204" pitchFamily="34" charset="0"/>
            </a:endParaRPr>
          </a:p>
        </p:txBody>
      </p:sp>
      <p:pic>
        <p:nvPicPr>
          <p:cNvPr id="4"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3"/>
          <p:cNvSpPr txBox="1">
            <a:spLocks/>
          </p:cNvSpPr>
          <p:nvPr/>
        </p:nvSpPr>
        <p:spPr bwMode="auto">
          <a:xfrm>
            <a:off x="69342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2013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6"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Computer Integrated Manufacturing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3452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Manufacturing Today</a:t>
            </a:r>
          </a:p>
        </p:txBody>
      </p:sp>
      <p:sp>
        <p:nvSpPr>
          <p:cNvPr id="73731" name="Rectangle 3"/>
          <p:cNvSpPr>
            <a:spLocks noGrp="1" noChangeArrowheads="1"/>
          </p:cNvSpPr>
          <p:nvPr>
            <p:ph type="body" idx="1"/>
          </p:nvPr>
        </p:nvSpPr>
        <p:spPr>
          <a:xfrm>
            <a:off x="238125" y="1600200"/>
            <a:ext cx="5934075" cy="4773613"/>
          </a:xfrm>
        </p:spPr>
        <p:txBody>
          <a:bodyPr/>
          <a:lstStyle/>
          <a:p>
            <a:pPr marL="533400" indent="-533400" eaLnBrk="1" hangingPunct="1">
              <a:lnSpc>
                <a:spcPct val="90000"/>
              </a:lnSpc>
              <a:buFontTx/>
              <a:buNone/>
            </a:pPr>
            <a:r>
              <a:rPr lang="en-US" sz="2800" smtClean="0"/>
              <a:t>Computer Integrated Manufacturing </a:t>
            </a:r>
          </a:p>
          <a:p>
            <a:pPr marL="533400" indent="-533400" eaLnBrk="1" hangingPunct="1">
              <a:lnSpc>
                <a:spcPct val="90000"/>
              </a:lnSpc>
              <a:buFontTx/>
              <a:buNone/>
            </a:pPr>
            <a:r>
              <a:rPr lang="en-US" sz="2800" smtClean="0"/>
              <a:t>(CIM)</a:t>
            </a:r>
          </a:p>
          <a:p>
            <a:pPr marL="914400" lvl="1" indent="-457200" eaLnBrk="1" hangingPunct="1">
              <a:lnSpc>
                <a:spcPct val="90000"/>
              </a:lnSpc>
            </a:pPr>
            <a:r>
              <a:rPr lang="en-US" sz="2400" smtClean="0"/>
              <a:t>Company-wide management philosophy for planning, integration, and implementation of automation</a:t>
            </a:r>
          </a:p>
          <a:p>
            <a:pPr marL="533400" indent="-533400" eaLnBrk="1" hangingPunct="1">
              <a:lnSpc>
                <a:spcPct val="90000"/>
              </a:lnSpc>
              <a:buFontTx/>
              <a:buNone/>
            </a:pPr>
            <a:r>
              <a:rPr lang="en-US" sz="2800" smtClean="0"/>
              <a:t>Manufacturing Enterprise Wheel</a:t>
            </a:r>
          </a:p>
          <a:p>
            <a:pPr marL="1295400" lvl="2" indent="-381000" eaLnBrk="1" hangingPunct="1">
              <a:lnSpc>
                <a:spcPct val="90000"/>
              </a:lnSpc>
              <a:buFontTx/>
              <a:buAutoNum type="arabicPeriod"/>
            </a:pPr>
            <a:r>
              <a:rPr lang="en-US" sz="2000" smtClean="0"/>
              <a:t>Customer-centered</a:t>
            </a:r>
          </a:p>
          <a:p>
            <a:pPr marL="1295400" lvl="2" indent="-381000" eaLnBrk="1" hangingPunct="1">
              <a:lnSpc>
                <a:spcPct val="90000"/>
              </a:lnSpc>
              <a:buFontTx/>
              <a:buAutoNum type="arabicPeriod"/>
            </a:pPr>
            <a:r>
              <a:rPr lang="en-US" sz="2000" smtClean="0"/>
              <a:t>People and teamwork</a:t>
            </a:r>
          </a:p>
          <a:p>
            <a:pPr marL="1295400" lvl="2" indent="-381000" eaLnBrk="1" hangingPunct="1">
              <a:lnSpc>
                <a:spcPct val="90000"/>
              </a:lnSpc>
              <a:buFontTx/>
              <a:buAutoNum type="arabicPeriod"/>
            </a:pPr>
            <a:r>
              <a:rPr lang="en-US" sz="2000" smtClean="0"/>
              <a:t>Shared knowledge</a:t>
            </a:r>
          </a:p>
          <a:p>
            <a:pPr marL="1295400" lvl="2" indent="-381000" eaLnBrk="1" hangingPunct="1">
              <a:lnSpc>
                <a:spcPct val="90000"/>
              </a:lnSpc>
              <a:buFontTx/>
              <a:buAutoNum type="arabicPeriod"/>
            </a:pPr>
            <a:r>
              <a:rPr lang="en-US" sz="2000" smtClean="0"/>
              <a:t>Key processes</a:t>
            </a:r>
          </a:p>
          <a:p>
            <a:pPr marL="1295400" lvl="2" indent="-381000" eaLnBrk="1" hangingPunct="1">
              <a:lnSpc>
                <a:spcPct val="90000"/>
              </a:lnSpc>
              <a:buFontTx/>
              <a:buAutoNum type="arabicPeriod"/>
            </a:pPr>
            <a:r>
              <a:rPr lang="en-US" sz="2000" smtClean="0"/>
              <a:t>Resources and responsibilities</a:t>
            </a:r>
          </a:p>
          <a:p>
            <a:pPr marL="1295400" lvl="2" indent="-381000" eaLnBrk="1" hangingPunct="1">
              <a:lnSpc>
                <a:spcPct val="90000"/>
              </a:lnSpc>
              <a:buFontTx/>
              <a:buAutoNum type="arabicPeriod"/>
            </a:pPr>
            <a:r>
              <a:rPr lang="en-US" sz="2000" smtClean="0"/>
              <a:t>Infrastructure</a:t>
            </a:r>
          </a:p>
        </p:txBody>
      </p:sp>
      <p:pic>
        <p:nvPicPr>
          <p:cNvPr id="73732" name="Picture 4" descr="ComputerIntegratedManufacturingLa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2700" y="1219200"/>
            <a:ext cx="238125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Text Box 5"/>
          <p:cNvSpPr txBox="1">
            <a:spLocks noChangeArrowheads="1"/>
          </p:cNvSpPr>
          <p:nvPr/>
        </p:nvSpPr>
        <p:spPr bwMode="auto">
          <a:xfrm>
            <a:off x="5943600" y="4333875"/>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1200" i="1">
                <a:latin typeface="Arial" charset="0"/>
              </a:rPr>
              <a:t>Photo Courtesy of Kettering Communications</a:t>
            </a:r>
          </a:p>
        </p:txBody>
      </p:sp>
      <p:pic>
        <p:nvPicPr>
          <p:cNvPr id="73734" name="Picture 6" descr="wheels12"/>
          <p:cNvPicPr>
            <a:picLocks noChangeAspect="1" noChangeArrowheads="1"/>
          </p:cNvPicPr>
          <p:nvPr/>
        </p:nvPicPr>
        <p:blipFill>
          <a:blip r:embed="rId4">
            <a:extLst>
              <a:ext uri="{28A0092B-C50C-407E-A947-70E740481C1C}">
                <a14:useLocalDpi xmlns:a14="http://schemas.microsoft.com/office/drawing/2010/main" val="0"/>
              </a:ext>
            </a:extLst>
          </a:blip>
          <a:srcRect t="2478"/>
          <a:stretch>
            <a:fillRect/>
          </a:stretch>
        </p:blipFill>
        <p:spPr bwMode="auto">
          <a:xfrm>
            <a:off x="5619750" y="4737100"/>
            <a:ext cx="1935163"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7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373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3731">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373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3731">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3731">
                                            <p:txEl>
                                              <p:pRg st="6" end="6"/>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3731">
                                            <p:txEl>
                                              <p:pRg st="7" end="7"/>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73731">
                                            <p:txEl>
                                              <p:pRg st="8" end="8"/>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37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Manufacturing Today</a:t>
            </a:r>
          </a:p>
        </p:txBody>
      </p:sp>
      <p:sp>
        <p:nvSpPr>
          <p:cNvPr id="77827" name="Rectangle 3"/>
          <p:cNvSpPr>
            <a:spLocks noGrp="1" noChangeArrowheads="1"/>
          </p:cNvSpPr>
          <p:nvPr>
            <p:ph type="body" idx="1"/>
          </p:nvPr>
        </p:nvSpPr>
        <p:spPr>
          <a:xfrm>
            <a:off x="457200" y="1600200"/>
            <a:ext cx="7924800" cy="4525963"/>
          </a:xfrm>
        </p:spPr>
        <p:txBody>
          <a:bodyPr/>
          <a:lstStyle/>
          <a:p>
            <a:pPr eaLnBrk="1" hangingPunct="1">
              <a:buFontTx/>
              <a:buNone/>
            </a:pPr>
            <a:r>
              <a:rPr lang="en-US" sz="2800" smtClean="0"/>
              <a:t>Kaizen</a:t>
            </a:r>
          </a:p>
          <a:p>
            <a:pPr lvl="1" eaLnBrk="1" hangingPunct="1"/>
            <a:r>
              <a:rPr lang="en-US" sz="2400" smtClean="0"/>
              <a:t>Japanese word for “improvement”</a:t>
            </a:r>
          </a:p>
          <a:p>
            <a:pPr lvl="1" eaLnBrk="1" hangingPunct="1"/>
            <a:r>
              <a:rPr lang="en-US" sz="2400" smtClean="0"/>
              <a:t>Based on continuous improvement by everyone</a:t>
            </a:r>
          </a:p>
          <a:p>
            <a:pPr eaLnBrk="1" hangingPunct="1">
              <a:buFontTx/>
              <a:buNone/>
            </a:pPr>
            <a:r>
              <a:rPr lang="en-US" sz="2800" smtClean="0"/>
              <a:t>Flexible Manufacturing Systems (FMS)</a:t>
            </a:r>
          </a:p>
          <a:p>
            <a:pPr lvl="1" eaLnBrk="1" hangingPunct="1"/>
            <a:r>
              <a:rPr lang="en-US" sz="2400" smtClean="0"/>
              <a:t>Adapts efficiently to changing need</a:t>
            </a:r>
          </a:p>
          <a:p>
            <a:pPr lvl="1" eaLnBrk="1" hangingPunct="1"/>
            <a:r>
              <a:rPr lang="en-US" sz="2400" smtClean="0"/>
              <a:t>Possibly increase productivity by 50%</a:t>
            </a:r>
          </a:p>
        </p:txBody>
      </p:sp>
      <p:pic>
        <p:nvPicPr>
          <p:cNvPr id="77828" name="Picture 4" descr="MCBD20027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4572000"/>
            <a:ext cx="1944688"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782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7827">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827">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78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Manufacturing Today</a:t>
            </a:r>
          </a:p>
        </p:txBody>
      </p:sp>
      <p:sp>
        <p:nvSpPr>
          <p:cNvPr id="75779" name="Rectangle 3"/>
          <p:cNvSpPr>
            <a:spLocks noGrp="1" noChangeArrowheads="1"/>
          </p:cNvSpPr>
          <p:nvPr>
            <p:ph type="body" idx="1"/>
          </p:nvPr>
        </p:nvSpPr>
        <p:spPr>
          <a:xfrm>
            <a:off x="457200" y="1600200"/>
            <a:ext cx="6400800" cy="4525963"/>
          </a:xfrm>
        </p:spPr>
        <p:txBody>
          <a:bodyPr/>
          <a:lstStyle/>
          <a:p>
            <a:pPr eaLnBrk="1" hangingPunct="1">
              <a:lnSpc>
                <a:spcPct val="90000"/>
              </a:lnSpc>
              <a:buFontTx/>
              <a:buNone/>
            </a:pPr>
            <a:r>
              <a:rPr lang="en-US" sz="2800" dirty="0" smtClean="0"/>
              <a:t>Just In Time Manufacturing (JIT)</a:t>
            </a:r>
          </a:p>
          <a:p>
            <a:pPr lvl="1" eaLnBrk="1" hangingPunct="1">
              <a:lnSpc>
                <a:spcPct val="90000"/>
              </a:lnSpc>
            </a:pPr>
            <a:r>
              <a:rPr lang="en-US" sz="2400" dirty="0" smtClean="0"/>
              <a:t>Objective is to eliminate waste</a:t>
            </a:r>
          </a:p>
          <a:p>
            <a:pPr lvl="1" eaLnBrk="1" hangingPunct="1">
              <a:lnSpc>
                <a:spcPct val="90000"/>
              </a:lnSpc>
            </a:pPr>
            <a:r>
              <a:rPr lang="en-US" sz="2400" dirty="0" smtClean="0"/>
              <a:t>Capable of producing mixed products</a:t>
            </a:r>
          </a:p>
          <a:p>
            <a:pPr lvl="1" eaLnBrk="1" hangingPunct="1">
              <a:lnSpc>
                <a:spcPct val="90000"/>
              </a:lnSpc>
            </a:pPr>
            <a:r>
              <a:rPr lang="en-US" sz="2400" dirty="0" smtClean="0"/>
              <a:t>Utilizes cross-trained workers</a:t>
            </a:r>
          </a:p>
          <a:p>
            <a:pPr eaLnBrk="1" hangingPunct="1">
              <a:lnSpc>
                <a:spcPct val="90000"/>
              </a:lnSpc>
              <a:buFontTx/>
              <a:buNone/>
            </a:pPr>
            <a:r>
              <a:rPr lang="en-US" sz="2800" dirty="0" smtClean="0"/>
              <a:t>Toyota Production System (TPS)</a:t>
            </a:r>
          </a:p>
          <a:p>
            <a:pPr lvl="1" eaLnBrk="1" hangingPunct="1">
              <a:lnSpc>
                <a:spcPct val="90000"/>
              </a:lnSpc>
            </a:pPr>
            <a:r>
              <a:rPr lang="en-US" sz="2400" dirty="0" smtClean="0"/>
              <a:t>Applied to automotive manufacturing</a:t>
            </a:r>
          </a:p>
          <a:p>
            <a:pPr lvl="1" eaLnBrk="1" hangingPunct="1">
              <a:lnSpc>
                <a:spcPct val="90000"/>
              </a:lnSpc>
            </a:pPr>
            <a:r>
              <a:rPr lang="en-US" sz="2400" dirty="0" smtClean="0"/>
              <a:t>Competes with mass production</a:t>
            </a:r>
          </a:p>
          <a:p>
            <a:pPr lvl="1" eaLnBrk="1" hangingPunct="1">
              <a:lnSpc>
                <a:spcPct val="90000"/>
              </a:lnSpc>
            </a:pPr>
            <a:r>
              <a:rPr lang="en-US" sz="2400" dirty="0" smtClean="0"/>
              <a:t>Employs lean production strategy</a:t>
            </a:r>
          </a:p>
          <a:p>
            <a:pPr eaLnBrk="1" hangingPunct="1">
              <a:lnSpc>
                <a:spcPct val="90000"/>
              </a:lnSpc>
              <a:buFontTx/>
              <a:buNone/>
            </a:pPr>
            <a:r>
              <a:rPr lang="en-US" sz="2800" dirty="0" smtClean="0"/>
              <a:t>Lean Manufacturing</a:t>
            </a:r>
          </a:p>
          <a:p>
            <a:pPr lvl="1" eaLnBrk="1" hangingPunct="1">
              <a:lnSpc>
                <a:spcPct val="90000"/>
              </a:lnSpc>
            </a:pPr>
            <a:r>
              <a:rPr lang="en-US" sz="2400" dirty="0" smtClean="0"/>
              <a:t>Systematic elimination of waste</a:t>
            </a:r>
          </a:p>
          <a:p>
            <a:pPr lvl="1" eaLnBrk="1" hangingPunct="1">
              <a:lnSpc>
                <a:spcPct val="90000"/>
              </a:lnSpc>
            </a:pPr>
            <a:r>
              <a:rPr lang="en-US" sz="2400" dirty="0" smtClean="0"/>
              <a:t>Entire system must participate to produce effectively</a:t>
            </a:r>
          </a:p>
        </p:txBody>
      </p:sp>
      <p:pic>
        <p:nvPicPr>
          <p:cNvPr id="13316" name="Picture 4" descr="MPj040543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408113"/>
            <a:ext cx="2022475"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577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577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577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5779">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5779">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57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Lean Manufacturing Video</a:t>
            </a:r>
          </a:p>
        </p:txBody>
      </p:sp>
      <p:pic>
        <p:nvPicPr>
          <p:cNvPr id="1433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447800"/>
            <a:ext cx="5715000"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Manufacturing Today</a:t>
            </a:r>
          </a:p>
        </p:txBody>
      </p:sp>
      <p:sp>
        <p:nvSpPr>
          <p:cNvPr id="77827" name="Rectangle 3"/>
          <p:cNvSpPr>
            <a:spLocks noGrp="1" noChangeArrowheads="1"/>
          </p:cNvSpPr>
          <p:nvPr>
            <p:ph type="body" idx="1"/>
          </p:nvPr>
        </p:nvSpPr>
        <p:spPr>
          <a:xfrm>
            <a:off x="457200" y="1600200"/>
            <a:ext cx="6981825" cy="4525963"/>
          </a:xfrm>
        </p:spPr>
        <p:txBody>
          <a:bodyPr/>
          <a:lstStyle/>
          <a:p>
            <a:pPr eaLnBrk="1" hangingPunct="1">
              <a:buFontTx/>
              <a:buNone/>
            </a:pPr>
            <a:r>
              <a:rPr lang="en-US" sz="2800" smtClean="0"/>
              <a:t>Six Sigma (6</a:t>
            </a:r>
            <a:r>
              <a:rPr lang="el-GR" sz="2800" smtClean="0"/>
              <a:t>σ</a:t>
            </a:r>
            <a:r>
              <a:rPr lang="en-US" sz="2800" smtClean="0"/>
              <a:t>)</a:t>
            </a:r>
            <a:endParaRPr lang="el-GR" sz="2800" smtClean="0"/>
          </a:p>
          <a:p>
            <a:pPr lvl="1" eaLnBrk="1" hangingPunct="1"/>
            <a:r>
              <a:rPr lang="en-US" sz="2400" smtClean="0"/>
              <a:t>Indicates measure of quality for near perfection</a:t>
            </a:r>
          </a:p>
          <a:p>
            <a:pPr lvl="1" eaLnBrk="1" hangingPunct="1"/>
            <a:r>
              <a:rPr lang="en-US" sz="2400" smtClean="0"/>
              <a:t>Produces fewer than 3.4 defects per million opportunities</a:t>
            </a:r>
          </a:p>
          <a:p>
            <a:pPr lvl="1" eaLnBrk="1" hangingPunct="1"/>
            <a:r>
              <a:rPr lang="en-US" sz="2400" smtClean="0"/>
              <a:t>Identifies and corrects causes of defects</a:t>
            </a:r>
          </a:p>
          <a:p>
            <a:pPr lvl="1" eaLnBrk="1" hangingPunct="1"/>
            <a:r>
              <a:rPr lang="en-US" sz="2400" smtClean="0"/>
              <a:t>Utilizes the five “whys” to uncover root cause</a:t>
            </a:r>
          </a:p>
        </p:txBody>
      </p:sp>
      <p:sp>
        <p:nvSpPr>
          <p:cNvPr id="77829" name="Text Box 5"/>
          <p:cNvSpPr txBox="1">
            <a:spLocks noChangeArrowheads="1"/>
          </p:cNvSpPr>
          <p:nvPr/>
        </p:nvSpPr>
        <p:spPr bwMode="auto">
          <a:xfrm>
            <a:off x="5257800" y="4724400"/>
            <a:ext cx="1758950"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9800" b="0">
                <a:solidFill>
                  <a:schemeClr val="tx1"/>
                </a:solidFill>
              </a:rPr>
              <a:t>6</a:t>
            </a:r>
            <a:r>
              <a:rPr lang="el-GR" sz="9800" b="0">
                <a:solidFill>
                  <a:schemeClr val="tx1"/>
                </a:solidFill>
              </a:rPr>
              <a:t>σ</a:t>
            </a:r>
            <a:endParaRPr lang="en-US" sz="9800"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7827">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8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Manufacturing Today</a:t>
            </a:r>
          </a:p>
        </p:txBody>
      </p:sp>
      <p:sp>
        <p:nvSpPr>
          <p:cNvPr id="81923" name="Rectangle 3"/>
          <p:cNvSpPr>
            <a:spLocks noGrp="1" noChangeArrowheads="1"/>
          </p:cNvSpPr>
          <p:nvPr>
            <p:ph type="body" idx="1"/>
          </p:nvPr>
        </p:nvSpPr>
        <p:spPr>
          <a:xfrm>
            <a:off x="457200" y="1600200"/>
            <a:ext cx="8686800" cy="5029200"/>
          </a:xfrm>
        </p:spPr>
        <p:txBody>
          <a:bodyPr/>
          <a:lstStyle/>
          <a:p>
            <a:pPr eaLnBrk="1" hangingPunct="1">
              <a:lnSpc>
                <a:spcPct val="80000"/>
              </a:lnSpc>
              <a:buFontTx/>
              <a:buNone/>
            </a:pPr>
            <a:r>
              <a:rPr lang="en-US" sz="2800" smtClean="0"/>
              <a:t>Rapid Prototyping</a:t>
            </a:r>
          </a:p>
          <a:p>
            <a:pPr lvl="1" eaLnBrk="1" hangingPunct="1">
              <a:lnSpc>
                <a:spcPct val="80000"/>
              </a:lnSpc>
            </a:pPr>
            <a:r>
              <a:rPr lang="en-US" sz="2400" smtClean="0"/>
              <a:t>Prototype made directly from a computer model</a:t>
            </a:r>
          </a:p>
          <a:p>
            <a:pPr lvl="1" eaLnBrk="1" hangingPunct="1">
              <a:lnSpc>
                <a:spcPct val="80000"/>
              </a:lnSpc>
            </a:pPr>
            <a:r>
              <a:rPr lang="en-US" sz="2400" smtClean="0"/>
              <a:t>Several technologies</a:t>
            </a:r>
          </a:p>
          <a:p>
            <a:pPr lvl="2" eaLnBrk="1" hangingPunct="1">
              <a:lnSpc>
                <a:spcPct val="80000"/>
              </a:lnSpc>
            </a:pPr>
            <a:r>
              <a:rPr lang="en-US" sz="2000" smtClean="0"/>
              <a:t>Stereolithography</a:t>
            </a:r>
          </a:p>
          <a:p>
            <a:pPr lvl="2" eaLnBrk="1" hangingPunct="1">
              <a:lnSpc>
                <a:spcPct val="80000"/>
              </a:lnSpc>
            </a:pPr>
            <a:r>
              <a:rPr lang="en-US" sz="2000" smtClean="0"/>
              <a:t>3D Printing</a:t>
            </a:r>
          </a:p>
          <a:p>
            <a:pPr lvl="2" eaLnBrk="1" hangingPunct="1">
              <a:lnSpc>
                <a:spcPct val="80000"/>
              </a:lnSpc>
            </a:pPr>
            <a:r>
              <a:rPr lang="en-US" sz="2000" smtClean="0"/>
              <a:t>Selective Laser Sintering</a:t>
            </a:r>
          </a:p>
          <a:p>
            <a:pPr lvl="2" eaLnBrk="1" hangingPunct="1">
              <a:lnSpc>
                <a:spcPct val="80000"/>
              </a:lnSpc>
            </a:pPr>
            <a:r>
              <a:rPr lang="en-US" sz="2000" smtClean="0"/>
              <a:t>Fused Deposition Modeling</a:t>
            </a:r>
          </a:p>
          <a:p>
            <a:pPr eaLnBrk="1" hangingPunct="1">
              <a:lnSpc>
                <a:spcPct val="80000"/>
              </a:lnSpc>
              <a:buFontTx/>
              <a:buNone/>
            </a:pPr>
            <a:r>
              <a:rPr lang="en-US" sz="2800" smtClean="0"/>
              <a:t>Workcell</a:t>
            </a:r>
          </a:p>
          <a:p>
            <a:pPr lvl="1" eaLnBrk="1" hangingPunct="1">
              <a:lnSpc>
                <a:spcPct val="80000"/>
              </a:lnSpc>
            </a:pPr>
            <a:r>
              <a:rPr lang="en-US" sz="2400" smtClean="0"/>
              <a:t>Manufacturing resources </a:t>
            </a:r>
          </a:p>
          <a:p>
            <a:pPr lvl="1" eaLnBrk="1" hangingPunct="1">
              <a:lnSpc>
                <a:spcPct val="80000"/>
              </a:lnSpc>
              <a:buFontTx/>
              <a:buNone/>
            </a:pPr>
            <a:r>
              <a:rPr lang="en-US" sz="2400" smtClean="0"/>
              <a:t>	arranged into a group</a:t>
            </a:r>
          </a:p>
          <a:p>
            <a:pPr eaLnBrk="1" hangingPunct="1">
              <a:lnSpc>
                <a:spcPct val="80000"/>
              </a:lnSpc>
              <a:buFontTx/>
              <a:buNone/>
            </a:pPr>
            <a:r>
              <a:rPr lang="en-US" sz="2800" smtClean="0"/>
              <a:t>Work Envelope</a:t>
            </a:r>
          </a:p>
          <a:p>
            <a:pPr lvl="1" eaLnBrk="1" hangingPunct="1">
              <a:lnSpc>
                <a:spcPct val="80000"/>
              </a:lnSpc>
            </a:pPr>
            <a:r>
              <a:rPr lang="en-US" sz="2400" smtClean="0"/>
              <a:t>Range of motion of a robot or machine</a:t>
            </a:r>
          </a:p>
          <a:p>
            <a:pPr lvl="1" eaLnBrk="1" hangingPunct="1">
              <a:lnSpc>
                <a:spcPct val="80000"/>
              </a:lnSpc>
            </a:pPr>
            <a:r>
              <a:rPr lang="en-US" sz="2400" smtClean="0"/>
              <a:t>Degrees of freedom are individual movements</a:t>
            </a:r>
          </a:p>
        </p:txBody>
      </p:sp>
      <p:pic>
        <p:nvPicPr>
          <p:cNvPr id="16388" name="Picture 4" descr="CIM01%20(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14600"/>
            <a:ext cx="32004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2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192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192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1923">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1923">
                                            <p:txEl>
                                              <p:pRg st="9" end="9"/>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81923">
                                            <p:txEl>
                                              <p:pRg st="10" end="10"/>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81923">
                                            <p:txEl>
                                              <p:pRg st="11" end="11"/>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819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References</a:t>
            </a:r>
          </a:p>
        </p:txBody>
      </p:sp>
      <p:sp>
        <p:nvSpPr>
          <p:cNvPr id="17411" name="Rectangle 3"/>
          <p:cNvSpPr>
            <a:spLocks noGrp="1" noChangeArrowheads="1"/>
          </p:cNvSpPr>
          <p:nvPr>
            <p:ph type="body" idx="1"/>
          </p:nvPr>
        </p:nvSpPr>
        <p:spPr>
          <a:xfrm>
            <a:off x="457200" y="1295400"/>
            <a:ext cx="8229600" cy="4525963"/>
          </a:xfrm>
        </p:spPr>
        <p:txBody>
          <a:bodyPr/>
          <a:lstStyle/>
          <a:p>
            <a:pPr eaLnBrk="1" hangingPunct="1">
              <a:lnSpc>
                <a:spcPct val="80000"/>
              </a:lnSpc>
              <a:buFontTx/>
              <a:buNone/>
            </a:pPr>
            <a:r>
              <a:rPr lang="en-US" sz="2000" smtClean="0"/>
              <a:t>Computer and Automated Systems Association of the Society of Manufacturing Engineers (3</a:t>
            </a:r>
            <a:r>
              <a:rPr lang="en-US" sz="2000" baseline="30000" smtClean="0"/>
              <a:t>rd</a:t>
            </a:r>
            <a:r>
              <a:rPr lang="en-US" sz="2000" smtClean="0"/>
              <a:t> ed.). (1993). </a:t>
            </a:r>
            <a:r>
              <a:rPr lang="en-US" sz="2000" i="1" smtClean="0"/>
              <a:t>The new manufacturing enterprise wheel. </a:t>
            </a:r>
            <a:r>
              <a:rPr lang="en-US" sz="2000" smtClean="0"/>
              <a:t>Dearborn, Michigan: Author.</a:t>
            </a:r>
          </a:p>
          <a:p>
            <a:pPr eaLnBrk="1" hangingPunct="1">
              <a:lnSpc>
                <a:spcPct val="80000"/>
              </a:lnSpc>
              <a:buFontTx/>
              <a:buNone/>
            </a:pPr>
            <a:r>
              <a:rPr lang="en-US" sz="2000" smtClean="0"/>
              <a:t>Elshennawy, A.K., &amp; Schrader, G.F. (2000). </a:t>
            </a:r>
            <a:r>
              <a:rPr lang="en-US" sz="2000" i="1" smtClean="0"/>
              <a:t>Manufacturing processes and materials.</a:t>
            </a:r>
            <a:r>
              <a:rPr lang="en-US" sz="2000" smtClean="0"/>
              <a:t> Dearborn, MI: Society of Manufacturing Engineers.</a:t>
            </a:r>
          </a:p>
          <a:p>
            <a:pPr eaLnBrk="1" hangingPunct="1">
              <a:lnSpc>
                <a:spcPct val="80000"/>
              </a:lnSpc>
              <a:buFontTx/>
              <a:buNone/>
            </a:pPr>
            <a:r>
              <a:rPr lang="en-US" sz="2000" smtClean="0"/>
              <a:t>Ford Motor Company. (n.d.) </a:t>
            </a:r>
            <a:r>
              <a:rPr lang="en-US" sz="2000" i="1" smtClean="0"/>
              <a:t>Ford Model T turns 100: Centennial celebrations underway for the historic icon</a:t>
            </a:r>
            <a:r>
              <a:rPr lang="en-US" sz="2000" smtClean="0"/>
              <a:t>. Retrieved from http://media.ford.com/article_display.cfm?article_id=27864</a:t>
            </a:r>
          </a:p>
          <a:p>
            <a:pPr eaLnBrk="1" hangingPunct="1">
              <a:lnSpc>
                <a:spcPct val="80000"/>
              </a:lnSpc>
              <a:buFontTx/>
              <a:buNone/>
            </a:pPr>
            <a:r>
              <a:rPr lang="en-US" sz="2000" smtClean="0"/>
              <a:t>Kettering University. (n.d.) </a:t>
            </a:r>
            <a:r>
              <a:rPr lang="en-US" sz="2000" i="1" smtClean="0"/>
              <a:t>Industrial engineering laboratories</a:t>
            </a:r>
            <a:r>
              <a:rPr lang="en-US" sz="2000" smtClean="0"/>
              <a:t>. Retrieved December 18, 2007, from http://www.kettering.edu/futurestudents/undergraduate/industrialengineering_labs.jsp</a:t>
            </a:r>
          </a:p>
          <a:p>
            <a:pPr eaLnBrk="1" hangingPunct="1">
              <a:lnSpc>
                <a:spcPct val="80000"/>
              </a:lnSpc>
              <a:buFontTx/>
              <a:buNone/>
            </a:pPr>
            <a:r>
              <a:rPr lang="en-US" sz="2000" smtClean="0"/>
              <a:t>Kiichiro Toyoda. (2009). In Wikipedia, The Free Encyclopedia. Retrieved from http://en.wikipedia.org/wiki/Kiichiro_Toyoda</a:t>
            </a:r>
          </a:p>
          <a:p>
            <a:pPr eaLnBrk="1" hangingPunct="1">
              <a:lnSpc>
                <a:spcPct val="80000"/>
              </a:lnSpc>
              <a:buFontTx/>
              <a:buNone/>
            </a:pPr>
            <a:r>
              <a:rPr lang="en-US" sz="2000" smtClean="0"/>
              <a:t>Microsoft Clip Art. (2009). Retrieved from www.microsoft.com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References</a:t>
            </a:r>
          </a:p>
        </p:txBody>
      </p:sp>
      <p:sp>
        <p:nvSpPr>
          <p:cNvPr id="18435" name="Rectangle 3"/>
          <p:cNvSpPr>
            <a:spLocks noGrp="1" noChangeArrowheads="1"/>
          </p:cNvSpPr>
          <p:nvPr>
            <p:ph type="body" idx="1"/>
          </p:nvPr>
        </p:nvSpPr>
        <p:spPr>
          <a:xfrm>
            <a:off x="457200" y="1295400"/>
            <a:ext cx="8229600" cy="4525963"/>
          </a:xfrm>
        </p:spPr>
        <p:txBody>
          <a:bodyPr/>
          <a:lstStyle/>
          <a:p>
            <a:pPr eaLnBrk="1" hangingPunct="1">
              <a:lnSpc>
                <a:spcPct val="80000"/>
              </a:lnSpc>
              <a:buFontTx/>
              <a:buNone/>
            </a:pPr>
            <a:r>
              <a:rPr lang="en-US" sz="2000" dirty="0" smtClean="0"/>
              <a:t>Rapid Prototyping. (2009). In Wikipedia, The Free Encyclopedia. Retrieved from http://en.wikipedia.org/wiki/Rapid_Prototyping</a:t>
            </a:r>
          </a:p>
          <a:p>
            <a:pPr eaLnBrk="1" hangingPunct="1">
              <a:lnSpc>
                <a:spcPct val="80000"/>
              </a:lnSpc>
              <a:buFontTx/>
              <a:buNone/>
            </a:pPr>
            <a:r>
              <a:rPr lang="en-US" sz="2000" dirty="0" err="1" smtClean="0"/>
              <a:t>RobotWorx</a:t>
            </a:r>
            <a:r>
              <a:rPr lang="en-US" sz="2000" dirty="0" smtClean="0"/>
              <a:t> . (2009). </a:t>
            </a:r>
            <a:r>
              <a:rPr lang="en-US" sz="2000" i="1" dirty="0" smtClean="0"/>
              <a:t>Work envelope</a:t>
            </a:r>
            <a:r>
              <a:rPr lang="en-US" sz="2000" dirty="0" smtClean="0"/>
              <a:t>. Retrieved from http://www.robots.com/faq.php?question=work+envelope</a:t>
            </a:r>
          </a:p>
          <a:p>
            <a:pPr eaLnBrk="1" hangingPunct="1">
              <a:lnSpc>
                <a:spcPct val="80000"/>
              </a:lnSpc>
              <a:buFontTx/>
              <a:buNone/>
            </a:pPr>
            <a:r>
              <a:rPr lang="en-US" sz="2000" dirty="0" err="1" smtClean="0"/>
              <a:t>Rufe</a:t>
            </a:r>
            <a:r>
              <a:rPr lang="en-US" sz="2000" dirty="0" smtClean="0"/>
              <a:t>, P.D. (Ed.). (2002). </a:t>
            </a:r>
            <a:r>
              <a:rPr lang="en-US" sz="2000" i="1" dirty="0" smtClean="0"/>
              <a:t>Fundamentals of manufacturing</a:t>
            </a:r>
            <a:r>
              <a:rPr lang="en-US" sz="2000" dirty="0" smtClean="0"/>
              <a:t>. Dearborn, MI: Society of Manufacturing Engineers.</a:t>
            </a:r>
          </a:p>
          <a:p>
            <a:pPr eaLnBrk="1" hangingPunct="1">
              <a:lnSpc>
                <a:spcPct val="80000"/>
              </a:lnSpc>
              <a:buFontTx/>
              <a:buNone/>
            </a:pPr>
            <a:r>
              <a:rPr lang="en-US" sz="2000" dirty="0" smtClean="0"/>
              <a:t>Six Sigma Dictionary (2009). </a:t>
            </a:r>
            <a:r>
              <a:rPr lang="en-US" sz="2000" i="1" dirty="0" smtClean="0"/>
              <a:t>In </a:t>
            </a:r>
            <a:r>
              <a:rPr lang="en-US" sz="2000" i="1" dirty="0" err="1" smtClean="0"/>
              <a:t>iSixSigma</a:t>
            </a:r>
            <a:r>
              <a:rPr lang="en-US" sz="2000" dirty="0" smtClean="0"/>
              <a:t>. Retrieved from http://www.isixsigma.com/dictionary/Work_Cell-128.htm</a:t>
            </a:r>
          </a:p>
          <a:p>
            <a:pPr eaLnBrk="1" hangingPunct="1">
              <a:lnSpc>
                <a:spcPct val="80000"/>
              </a:lnSpc>
              <a:buFontTx/>
              <a:buNone/>
            </a:pPr>
            <a:r>
              <a:rPr lang="en-US" sz="2000" dirty="0" smtClean="0"/>
              <a:t>Toyoda, K. (2009). In Wikipedia, The Free Encyclopedia. Retrieved from http://en.wikipedia.org/w/index.php?title=Kiichiro_Toyoda&amp;oldid=168960586</a:t>
            </a:r>
          </a:p>
          <a:p>
            <a:pPr eaLnBrk="1" hangingPunct="1">
              <a:lnSpc>
                <a:spcPct val="80000"/>
              </a:lnSpc>
              <a:buNone/>
            </a:pPr>
            <a:r>
              <a:rPr lang="en-US" sz="2000" dirty="0"/>
              <a:t>US Bureau of Labor and Statistics. </a:t>
            </a:r>
            <a:r>
              <a:rPr lang="en-US" sz="2000" i="1" dirty="0"/>
              <a:t>Employment projections</a:t>
            </a:r>
            <a:r>
              <a:rPr lang="en-US" sz="2000" dirty="0"/>
              <a:t>. Retrieved from https://</a:t>
            </a:r>
            <a:r>
              <a:rPr lang="en-US" sz="2000" dirty="0" smtClean="0"/>
              <a:t>www.bls.gov/emp/ep_table_201.htm</a:t>
            </a:r>
          </a:p>
          <a:p>
            <a:pPr eaLnBrk="1" hangingPunct="1">
              <a:lnSpc>
                <a:spcPct val="80000"/>
              </a:lnSpc>
              <a:buNone/>
            </a:pPr>
            <a:r>
              <a:rPr lang="en-US" sz="2000" dirty="0"/>
              <a:t>US Department of Commerce. </a:t>
            </a:r>
            <a:r>
              <a:rPr lang="en-US" sz="2000" i="1" dirty="0"/>
              <a:t>Gross-domestic-product-(</a:t>
            </a:r>
            <a:r>
              <a:rPr lang="en-US" sz="2000" i="1" dirty="0" err="1"/>
              <a:t>gdp</a:t>
            </a:r>
            <a:r>
              <a:rPr lang="en-US" sz="2000" i="1" dirty="0"/>
              <a:t>)-by-industry data</a:t>
            </a:r>
            <a:r>
              <a:rPr lang="en-US" sz="2000" dirty="0"/>
              <a:t>. </a:t>
            </a:r>
            <a:r>
              <a:rPr lang="en-US" sz="2000"/>
              <a:t>Retrieved from https://</a:t>
            </a:r>
            <a:r>
              <a:rPr lang="en-US" sz="2000" smtClean="0"/>
              <a:t>www.bea.gov/industry/gdpbyind_data.htm</a:t>
            </a:r>
            <a:endParaRPr lang="en-US" sz="2000" dirty="0"/>
          </a:p>
          <a:p>
            <a:pPr eaLnBrk="1" hangingPunct="1">
              <a:lnSpc>
                <a:spcPct val="80000"/>
              </a:lnSpc>
              <a:buFontTx/>
              <a:buNone/>
            </a:pP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Overview</a:t>
            </a:r>
          </a:p>
        </p:txBody>
      </p:sp>
      <p:sp>
        <p:nvSpPr>
          <p:cNvPr id="3075" name="Rectangle 3"/>
          <p:cNvSpPr>
            <a:spLocks noGrp="1" noChangeArrowheads="1"/>
          </p:cNvSpPr>
          <p:nvPr>
            <p:ph type="body" idx="1"/>
          </p:nvPr>
        </p:nvSpPr>
        <p:spPr/>
        <p:txBody>
          <a:bodyPr/>
          <a:lstStyle/>
          <a:p>
            <a:pPr eaLnBrk="1" hangingPunct="1">
              <a:buFontTx/>
              <a:buNone/>
            </a:pPr>
            <a:r>
              <a:rPr lang="en-US" dirty="0" smtClean="0"/>
              <a:t>This presentation discusses</a:t>
            </a:r>
          </a:p>
          <a:p>
            <a:pPr eaLnBrk="1" hangingPunct="1"/>
            <a:r>
              <a:rPr lang="en-US" dirty="0" smtClean="0"/>
              <a:t>The need for manufacturing</a:t>
            </a:r>
          </a:p>
          <a:p>
            <a:pPr eaLnBrk="1" hangingPunct="1"/>
            <a:r>
              <a:rPr lang="en-US" dirty="0" smtClean="0"/>
              <a:t>A brief history of manufacturing</a:t>
            </a:r>
          </a:p>
          <a:p>
            <a:pPr eaLnBrk="1" hangingPunct="1"/>
            <a:r>
              <a:rPr lang="en-US" dirty="0" smtClean="0"/>
              <a:t>Key figures in manufacturing</a:t>
            </a:r>
          </a:p>
          <a:p>
            <a:pPr eaLnBrk="1" hangingPunct="1"/>
            <a:r>
              <a:rPr lang="en-US" dirty="0" smtClean="0"/>
              <a:t>An example of the manufacturing process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Why Manufacture?</a:t>
            </a:r>
          </a:p>
        </p:txBody>
      </p:sp>
      <p:sp>
        <p:nvSpPr>
          <p:cNvPr id="4099" name="Rectangle 3"/>
          <p:cNvSpPr>
            <a:spLocks noGrp="1" noChangeArrowheads="1"/>
          </p:cNvSpPr>
          <p:nvPr>
            <p:ph idx="1"/>
          </p:nvPr>
        </p:nvSpPr>
        <p:spPr/>
        <p:txBody>
          <a:bodyPr/>
          <a:lstStyle/>
          <a:p>
            <a:pPr eaLnBrk="1" hangingPunct="1"/>
            <a:r>
              <a:rPr lang="en-US" sz="2800" dirty="0" smtClean="0"/>
              <a:t>Manufacturing accounts for 12% of the US gross domestic product </a:t>
            </a:r>
          </a:p>
          <a:p>
            <a:pPr eaLnBrk="1" hangingPunct="1"/>
            <a:r>
              <a:rPr lang="en-US" sz="2800" dirty="0" smtClean="0"/>
              <a:t>Manufacturing employs 8% of the U.S. </a:t>
            </a:r>
            <a:r>
              <a:rPr lang="en-US" sz="2800" smtClean="0"/>
              <a:t>workforce</a:t>
            </a: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History of Manufacturing</a:t>
            </a:r>
          </a:p>
        </p:txBody>
      </p:sp>
      <p:sp>
        <p:nvSpPr>
          <p:cNvPr id="5123" name="Rectangle 3"/>
          <p:cNvSpPr>
            <a:spLocks noGrp="1" noChangeArrowheads="1"/>
          </p:cNvSpPr>
          <p:nvPr>
            <p:ph type="body" idx="1"/>
          </p:nvPr>
        </p:nvSpPr>
        <p:spPr>
          <a:xfrm>
            <a:off x="228600" y="1600200"/>
            <a:ext cx="4572000" cy="4525963"/>
          </a:xfrm>
        </p:spPr>
        <p:txBody>
          <a:bodyPr/>
          <a:lstStyle/>
          <a:p>
            <a:pPr eaLnBrk="1" hangingPunct="1">
              <a:buFontTx/>
              <a:buNone/>
            </a:pPr>
            <a:r>
              <a:rPr lang="en-US" smtClean="0"/>
              <a:t>Prior to 19</a:t>
            </a:r>
            <a:r>
              <a:rPr lang="en-US" baseline="30000" smtClean="0"/>
              <a:t>th</a:t>
            </a:r>
            <a:r>
              <a:rPr lang="en-US" smtClean="0"/>
              <a:t> century</a:t>
            </a:r>
          </a:p>
          <a:p>
            <a:pPr lvl="1" eaLnBrk="1" hangingPunct="1"/>
            <a:r>
              <a:rPr lang="en-US" smtClean="0"/>
              <a:t>Artisans</a:t>
            </a:r>
          </a:p>
          <a:p>
            <a:pPr lvl="1" eaLnBrk="1" hangingPunct="1"/>
            <a:r>
              <a:rPr lang="en-US" smtClean="0"/>
              <a:t>Handmade products</a:t>
            </a:r>
          </a:p>
          <a:p>
            <a:pPr lvl="2" eaLnBrk="1" hangingPunct="1"/>
            <a:endParaRPr lang="en-US" smtClean="0"/>
          </a:p>
        </p:txBody>
      </p:sp>
      <p:pic>
        <p:nvPicPr>
          <p:cNvPr id="5124" name="Picture 9" descr="Image:Bamun artisan.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295400"/>
            <a:ext cx="3924300"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3" descr="Untitled-63%20artisa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352800"/>
            <a:ext cx="1981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History of Manufacturing</a:t>
            </a:r>
          </a:p>
        </p:txBody>
      </p:sp>
      <p:sp>
        <p:nvSpPr>
          <p:cNvPr id="6147" name="Rectangle 3"/>
          <p:cNvSpPr>
            <a:spLocks noGrp="1" noChangeArrowheads="1"/>
          </p:cNvSpPr>
          <p:nvPr>
            <p:ph type="body" idx="1"/>
          </p:nvPr>
        </p:nvSpPr>
        <p:spPr/>
        <p:txBody>
          <a:bodyPr/>
          <a:lstStyle/>
          <a:p>
            <a:pPr eaLnBrk="1" hangingPunct="1">
              <a:buFontTx/>
              <a:buNone/>
            </a:pPr>
            <a:r>
              <a:rPr lang="en-US" dirty="0" smtClean="0"/>
              <a:t>Prior to the 19</a:t>
            </a:r>
            <a:r>
              <a:rPr lang="en-US" baseline="30000" dirty="0" smtClean="0"/>
              <a:t>th</a:t>
            </a:r>
            <a:r>
              <a:rPr lang="en-US" dirty="0" smtClean="0"/>
              <a:t> century</a:t>
            </a:r>
          </a:p>
          <a:p>
            <a:pPr lvl="1" eaLnBrk="1" hangingPunct="1"/>
            <a:r>
              <a:rPr lang="en-US" dirty="0" smtClean="0"/>
              <a:t>Eli Whitney invented the</a:t>
            </a:r>
          </a:p>
          <a:p>
            <a:pPr marL="457200" lvl="1" indent="0" eaLnBrk="1" hangingPunct="1">
              <a:buNone/>
            </a:pPr>
            <a:r>
              <a:rPr lang="en-US" dirty="0"/>
              <a:t>	</a:t>
            </a:r>
            <a:r>
              <a:rPr lang="en-US" dirty="0" smtClean="0"/>
              <a:t>cotton gin to </a:t>
            </a:r>
            <a:r>
              <a:rPr lang="en-US" smtClean="0"/>
              <a:t>process cotton</a:t>
            </a:r>
            <a:endParaRPr lang="en-US" dirty="0" smtClean="0"/>
          </a:p>
        </p:txBody>
      </p:sp>
      <p:pic>
        <p:nvPicPr>
          <p:cNvPr id="6148" name="Picture 8" descr="Eli Whitney Engrav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219200"/>
            <a:ext cx="2381250"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4" name="Picture 10" descr="g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581400"/>
            <a:ext cx="247173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6" name="Picture 12" descr="dri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667125"/>
            <a:ext cx="22098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18"/>
          <p:cNvSpPr txBox="1">
            <a:spLocks noChangeArrowheads="1"/>
          </p:cNvSpPr>
          <p:nvPr/>
        </p:nvSpPr>
        <p:spPr bwMode="auto">
          <a:xfrm>
            <a:off x="990600" y="6105525"/>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1400" i="1">
                <a:latin typeface="Arial" charset="0"/>
              </a:rPr>
              <a:t>Photos courtesy of www.eliwhitney.org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History of Manufacturing</a:t>
            </a:r>
          </a:p>
        </p:txBody>
      </p:sp>
      <p:sp>
        <p:nvSpPr>
          <p:cNvPr id="7171" name="Rectangle 3"/>
          <p:cNvSpPr>
            <a:spLocks noGrp="1" noChangeArrowheads="1"/>
          </p:cNvSpPr>
          <p:nvPr>
            <p:ph type="body" idx="1"/>
          </p:nvPr>
        </p:nvSpPr>
        <p:spPr/>
        <p:txBody>
          <a:bodyPr/>
          <a:lstStyle/>
          <a:p>
            <a:pPr eaLnBrk="1" hangingPunct="1">
              <a:buFontTx/>
              <a:buNone/>
            </a:pPr>
            <a:r>
              <a:rPr lang="en-US" dirty="0" smtClean="0"/>
              <a:t>Early 1900s</a:t>
            </a:r>
          </a:p>
          <a:p>
            <a:pPr lvl="1" eaLnBrk="1" hangingPunct="1"/>
            <a:r>
              <a:rPr lang="en-US" dirty="0" smtClean="0"/>
              <a:t>Henry Ford introduced assembly line</a:t>
            </a:r>
          </a:p>
          <a:p>
            <a:pPr lvl="1" eaLnBrk="1" hangingPunct="1"/>
            <a:r>
              <a:rPr lang="en-US" dirty="0" smtClean="0"/>
              <a:t>Significant increase in production efficiency</a:t>
            </a:r>
          </a:p>
          <a:p>
            <a:pPr lvl="1" eaLnBrk="1" hangingPunct="1"/>
            <a:r>
              <a:rPr lang="en-US" dirty="0" smtClean="0"/>
              <a:t>Unskilled workers could be used</a:t>
            </a:r>
          </a:p>
        </p:txBody>
      </p:sp>
      <p:pic>
        <p:nvPicPr>
          <p:cNvPr id="7172" name="Picture 8" descr="200px-Henry_Ford">
            <a:hlinkClick r:id="rId3" tooltip="Henry Ford.jpg"/>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399" y="3799507"/>
            <a:ext cx="1874744" cy="2390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descr="Ford_assembly_line_-_19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810000"/>
            <a:ext cx="2667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3" descr="Ford%20100%20yr%20Anthony's%20Model%20T%20Lunchoen%200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85033" y="3805603"/>
            <a:ext cx="3764533" cy="2820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History of Manufacturing</a:t>
            </a:r>
          </a:p>
        </p:txBody>
      </p:sp>
      <p:sp>
        <p:nvSpPr>
          <p:cNvPr id="8195" name="Rectangle 3"/>
          <p:cNvSpPr>
            <a:spLocks noGrp="1" noChangeArrowheads="1"/>
          </p:cNvSpPr>
          <p:nvPr>
            <p:ph type="body" idx="1"/>
          </p:nvPr>
        </p:nvSpPr>
        <p:spPr>
          <a:xfrm>
            <a:off x="457200" y="1295400"/>
            <a:ext cx="8229600" cy="4525963"/>
          </a:xfrm>
        </p:spPr>
        <p:txBody>
          <a:bodyPr/>
          <a:lstStyle/>
          <a:p>
            <a:pPr eaLnBrk="1" hangingPunct="1">
              <a:buFontTx/>
              <a:buNone/>
            </a:pPr>
            <a:r>
              <a:rPr lang="en-US" smtClean="0"/>
              <a:t>Early 1900s</a:t>
            </a:r>
          </a:p>
          <a:p>
            <a:pPr lvl="1" eaLnBrk="1" hangingPunct="1"/>
            <a:r>
              <a:rPr lang="en-US" smtClean="0"/>
              <a:t>Kiichiro Toyoda</a:t>
            </a:r>
          </a:p>
          <a:p>
            <a:pPr lvl="1" eaLnBrk="1" hangingPunct="1"/>
            <a:r>
              <a:rPr lang="en-US" smtClean="0"/>
              <a:t>Lean Manufacturing</a:t>
            </a:r>
          </a:p>
          <a:p>
            <a:pPr lvl="2" eaLnBrk="1" hangingPunct="1"/>
            <a:endParaRPr lang="en-US" smtClean="0"/>
          </a:p>
        </p:txBody>
      </p:sp>
      <p:sp>
        <p:nvSpPr>
          <p:cNvPr id="8196" name="Text Box 53"/>
          <p:cNvSpPr txBox="1">
            <a:spLocks noChangeArrowheads="1"/>
          </p:cNvSpPr>
          <p:nvPr/>
        </p:nvSpPr>
        <p:spPr bwMode="auto">
          <a:xfrm>
            <a:off x="762000" y="2971800"/>
            <a:ext cx="5257800" cy="523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800" b="1">
                <a:solidFill>
                  <a:srgbClr val="003399"/>
                </a:solidFill>
                <a:latin typeface="Verdana" pitchFamily="34" charset="0"/>
                <a:cs typeface="Arial" charset="0"/>
              </a:defRPr>
            </a:lvl1pPr>
            <a:lvl2pPr marL="800100" indent="-34290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2800" b="0">
                <a:solidFill>
                  <a:schemeClr val="tx1"/>
                </a:solidFill>
                <a:latin typeface="Arial" charset="0"/>
              </a:rPr>
              <a:t>Five areas drive lean manufacturing/production: </a:t>
            </a:r>
          </a:p>
          <a:p>
            <a:pPr lvl="1" eaLnBrk="1" hangingPunct="1">
              <a:spcBef>
                <a:spcPct val="20000"/>
              </a:spcBef>
              <a:buFontTx/>
              <a:buChar char="–"/>
            </a:pPr>
            <a:r>
              <a:rPr lang="en-US" sz="2800" b="0">
                <a:solidFill>
                  <a:schemeClr val="tx1"/>
                </a:solidFill>
                <a:latin typeface="Arial" charset="0"/>
              </a:rPr>
              <a:t>Cost</a:t>
            </a:r>
          </a:p>
          <a:p>
            <a:pPr lvl="1" eaLnBrk="1" hangingPunct="1">
              <a:spcBef>
                <a:spcPct val="20000"/>
              </a:spcBef>
              <a:buFontTx/>
              <a:buChar char="–"/>
            </a:pPr>
            <a:r>
              <a:rPr lang="en-US" sz="2800" b="0">
                <a:solidFill>
                  <a:schemeClr val="tx1"/>
                </a:solidFill>
                <a:latin typeface="Arial" charset="0"/>
              </a:rPr>
              <a:t>Quality</a:t>
            </a:r>
          </a:p>
          <a:p>
            <a:pPr lvl="1" eaLnBrk="1" hangingPunct="1">
              <a:spcBef>
                <a:spcPct val="20000"/>
              </a:spcBef>
              <a:buFontTx/>
              <a:buChar char="–"/>
            </a:pPr>
            <a:r>
              <a:rPr lang="en-US" sz="2800" b="0">
                <a:solidFill>
                  <a:schemeClr val="tx1"/>
                </a:solidFill>
                <a:latin typeface="Arial" charset="0"/>
              </a:rPr>
              <a:t>Delivery</a:t>
            </a:r>
          </a:p>
          <a:p>
            <a:pPr lvl="1" eaLnBrk="1" hangingPunct="1">
              <a:spcBef>
                <a:spcPct val="20000"/>
              </a:spcBef>
              <a:buFontTx/>
              <a:buChar char="–"/>
            </a:pPr>
            <a:r>
              <a:rPr lang="en-US" sz="2800" b="0">
                <a:solidFill>
                  <a:schemeClr val="tx1"/>
                </a:solidFill>
                <a:latin typeface="Arial" charset="0"/>
              </a:rPr>
              <a:t>Safety</a:t>
            </a:r>
          </a:p>
          <a:p>
            <a:pPr lvl="1" eaLnBrk="1" hangingPunct="1">
              <a:spcBef>
                <a:spcPct val="20000"/>
              </a:spcBef>
              <a:buFontTx/>
              <a:buChar char="–"/>
            </a:pPr>
            <a:r>
              <a:rPr lang="en-US" sz="2800" b="0">
                <a:solidFill>
                  <a:schemeClr val="tx1"/>
                </a:solidFill>
                <a:latin typeface="Arial" charset="0"/>
              </a:rPr>
              <a:t>Morale</a:t>
            </a:r>
          </a:p>
          <a:p>
            <a:endParaRPr lang="en-US" sz="2800" b="0">
              <a:solidFill>
                <a:schemeClr val="tx1"/>
              </a:solidFill>
              <a:latin typeface="Arial" charset="0"/>
            </a:endParaRPr>
          </a:p>
          <a:p>
            <a:endParaRPr lang="en-US" sz="2800" b="0">
              <a:solidFill>
                <a:schemeClr val="tx1"/>
              </a:solidFill>
              <a:latin typeface="Arial" charset="0"/>
            </a:endParaRPr>
          </a:p>
          <a:p>
            <a:pPr>
              <a:spcBef>
                <a:spcPct val="50000"/>
              </a:spcBef>
            </a:pPr>
            <a:endParaRPr lang="en-US"/>
          </a:p>
        </p:txBody>
      </p:sp>
      <p:pic>
        <p:nvPicPr>
          <p:cNvPr id="8197" name="Picture 8" descr="File:Kiichiro Toyoda Imag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447800"/>
            <a:ext cx="280035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History of Manufacturing</a:t>
            </a:r>
          </a:p>
        </p:txBody>
      </p:sp>
      <p:sp>
        <p:nvSpPr>
          <p:cNvPr id="9219" name="Rectangle 3"/>
          <p:cNvSpPr>
            <a:spLocks noGrp="1" noChangeArrowheads="1"/>
          </p:cNvSpPr>
          <p:nvPr>
            <p:ph type="body" idx="1"/>
          </p:nvPr>
        </p:nvSpPr>
        <p:spPr/>
        <p:txBody>
          <a:bodyPr/>
          <a:lstStyle/>
          <a:p>
            <a:pPr eaLnBrk="1" hangingPunct="1">
              <a:buFontTx/>
              <a:buNone/>
            </a:pPr>
            <a:r>
              <a:rPr lang="en-US" smtClean="0"/>
              <a:t>Mid 1900s</a:t>
            </a:r>
          </a:p>
          <a:p>
            <a:pPr lvl="1" eaLnBrk="1" hangingPunct="1"/>
            <a:r>
              <a:rPr lang="en-US" smtClean="0"/>
              <a:t>Jervis B. Webb Co. creates the first electronically coordinated conveyor system</a:t>
            </a:r>
          </a:p>
          <a:p>
            <a:pPr lvl="1" eaLnBrk="1" hangingPunct="1"/>
            <a:endParaRPr lang="en-US" smtClean="0"/>
          </a:p>
          <a:p>
            <a:pPr lvl="2" eaLnBrk="1" hangingPunct="1"/>
            <a:endParaRPr lang="en-US" smtClean="0"/>
          </a:p>
        </p:txBody>
      </p:sp>
      <p:pic>
        <p:nvPicPr>
          <p:cNvPr id="9220" name="Picture 7" descr="p_unibilt_enclosed_T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819525"/>
            <a:ext cx="207645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9" descr="p_heavy_duty_R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124200"/>
            <a:ext cx="207645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1" descr="p_chain_driven_L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3819525"/>
            <a:ext cx="207645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3" descr="p_strpper_convey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4953000"/>
            <a:ext cx="207645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 Box 14"/>
          <p:cNvSpPr txBox="1">
            <a:spLocks noChangeArrowheads="1"/>
          </p:cNvSpPr>
          <p:nvPr/>
        </p:nvSpPr>
        <p:spPr bwMode="auto">
          <a:xfrm>
            <a:off x="365125" y="5721350"/>
            <a:ext cx="19970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b="1">
                <a:solidFill>
                  <a:srgbClr val="003399"/>
                </a:solidFill>
                <a:latin typeface="Verdana" pitchFamily="34" charset="0"/>
                <a:cs typeface="Arial" charset="0"/>
              </a:defRPr>
            </a:lvl1pPr>
            <a:lvl2pPr marL="742950" indent="-285750" eaLnBrk="0" hangingPunct="0">
              <a:defRPr sz="3800" b="1">
                <a:solidFill>
                  <a:srgbClr val="003399"/>
                </a:solidFill>
                <a:latin typeface="Verdana" pitchFamily="34" charset="0"/>
                <a:cs typeface="Arial" charset="0"/>
              </a:defRPr>
            </a:lvl2pPr>
            <a:lvl3pPr marL="1143000" indent="-228600" eaLnBrk="0" hangingPunct="0">
              <a:defRPr sz="3800" b="1">
                <a:solidFill>
                  <a:srgbClr val="003399"/>
                </a:solidFill>
                <a:latin typeface="Verdana" pitchFamily="34" charset="0"/>
                <a:cs typeface="Arial" charset="0"/>
              </a:defRPr>
            </a:lvl3pPr>
            <a:lvl4pPr marL="1600200" indent="-228600" eaLnBrk="0" hangingPunct="0">
              <a:defRPr sz="3800" b="1">
                <a:solidFill>
                  <a:srgbClr val="003399"/>
                </a:solidFill>
                <a:latin typeface="Verdana" pitchFamily="34" charset="0"/>
                <a:cs typeface="Arial" charset="0"/>
              </a:defRPr>
            </a:lvl4pPr>
            <a:lvl5pPr marL="2057400" indent="-228600" eaLnBrk="0" hangingPunct="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1400" i="1">
                <a:latin typeface="Arial" charset="0"/>
              </a:rPr>
              <a:t>Photo courtesy of Jervis B. Webb Col.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Manufacturing Today</a:t>
            </a:r>
          </a:p>
        </p:txBody>
      </p:sp>
      <p:sp>
        <p:nvSpPr>
          <p:cNvPr id="79875" name="Rectangle 3"/>
          <p:cNvSpPr>
            <a:spLocks noGrp="1" noChangeArrowheads="1"/>
          </p:cNvSpPr>
          <p:nvPr>
            <p:ph type="body" idx="1"/>
          </p:nvPr>
        </p:nvSpPr>
        <p:spPr>
          <a:xfrm>
            <a:off x="457200" y="1600200"/>
            <a:ext cx="8086725" cy="4973638"/>
          </a:xfrm>
        </p:spPr>
        <p:txBody>
          <a:bodyPr/>
          <a:lstStyle/>
          <a:p>
            <a:pPr eaLnBrk="1" hangingPunct="1">
              <a:buFontTx/>
              <a:buNone/>
            </a:pPr>
            <a:r>
              <a:rPr lang="en-US" sz="2800" smtClean="0"/>
              <a:t>Automatic Storage and Retrieval System (ASRS)</a:t>
            </a:r>
          </a:p>
          <a:p>
            <a:pPr lvl="1" eaLnBrk="1" hangingPunct="1"/>
            <a:r>
              <a:rPr lang="en-US" sz="2400" smtClean="0"/>
              <a:t>Moves material vertically or horizontally between storage compartment and transfer station or within a process</a:t>
            </a:r>
          </a:p>
          <a:p>
            <a:pPr eaLnBrk="1" hangingPunct="1">
              <a:buFontTx/>
              <a:buNone/>
            </a:pPr>
            <a:r>
              <a:rPr lang="en-US" sz="2800" smtClean="0"/>
              <a:t>Automated Guided Vehicles (AGV)</a:t>
            </a:r>
          </a:p>
          <a:p>
            <a:pPr lvl="1" eaLnBrk="1" hangingPunct="1"/>
            <a:r>
              <a:rPr lang="en-US" sz="2400" smtClean="0"/>
              <a:t>Computer-controlled system using pallets to transport work pieces to NC machine tools and other equipment in a flexible manufacturing system</a:t>
            </a:r>
          </a:p>
          <a:p>
            <a:pPr eaLnBrk="1" hangingPunct="1">
              <a:buFontTx/>
              <a:buNone/>
            </a:pPr>
            <a:r>
              <a:rPr lang="en-US" sz="2800" smtClean="0"/>
              <a:t>Artificial Intelligence (AI)</a:t>
            </a:r>
          </a:p>
          <a:p>
            <a:pPr lvl="1" eaLnBrk="1" hangingPunct="1"/>
            <a:r>
              <a:rPr lang="en-US" sz="2400" smtClean="0"/>
              <a:t>Machines learn from experience</a:t>
            </a:r>
          </a:p>
          <a:p>
            <a:pPr lvl="1" eaLnBrk="1" hangingPunct="1"/>
            <a:r>
              <a:rPr lang="en-US" sz="2400" smtClean="0"/>
              <a:t>Knowledge used to problem solve</a:t>
            </a:r>
          </a:p>
        </p:txBody>
      </p:sp>
      <p:pic>
        <p:nvPicPr>
          <p:cNvPr id="79876" name="Picture 4" descr="j031130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5122863"/>
            <a:ext cx="1781175" cy="166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87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TW General PowerPoint Template">
  <a:themeElements>
    <a:clrScheme name="PLTW General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TW General PowerPoin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800" b="1" i="0" u="none" strike="noStrike" cap="none" normalizeH="0" baseline="0" smtClean="0">
            <a:ln>
              <a:noFill/>
            </a:ln>
            <a:solidFill>
              <a:srgbClr val="003399"/>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800" b="1" i="0" u="none" strike="noStrike" cap="none" normalizeH="0" baseline="0" smtClean="0">
            <a:ln>
              <a:noFill/>
            </a:ln>
            <a:solidFill>
              <a:srgbClr val="003399"/>
            </a:solidFill>
            <a:effectLst/>
            <a:latin typeface="Verdana" pitchFamily="34" charset="0"/>
          </a:defRPr>
        </a:defPPr>
      </a:lstStyle>
    </a:lnDef>
  </a:objectDefaults>
  <a:extraClrSchemeLst>
    <a:extraClrScheme>
      <a:clrScheme name="PLTW General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TW General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TW General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TW General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TW General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TW General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TW General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TW General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TW General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TW General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TW General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TW General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3113</TotalTime>
  <Words>1602</Words>
  <Application>Microsoft Office PowerPoint</Application>
  <PresentationFormat>On-screen Show (4:3)</PresentationFormat>
  <Paragraphs>205</Paragraphs>
  <Slides>17</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Verdana</vt:lpstr>
      <vt:lpstr>PLTW General PowerPoint Template</vt:lpstr>
      <vt:lpstr>PowerPoint Presentation</vt:lpstr>
      <vt:lpstr>Overview</vt:lpstr>
      <vt:lpstr>Why Manufacture?</vt:lpstr>
      <vt:lpstr>History of Manufacturing</vt:lpstr>
      <vt:lpstr>History of Manufacturing</vt:lpstr>
      <vt:lpstr>History of Manufacturing</vt:lpstr>
      <vt:lpstr>History of Manufacturing</vt:lpstr>
      <vt:lpstr>History of Manufacturing</vt:lpstr>
      <vt:lpstr>Manufacturing Today</vt:lpstr>
      <vt:lpstr>Manufacturing Today</vt:lpstr>
      <vt:lpstr>Manufacturing Today</vt:lpstr>
      <vt:lpstr>Manufacturing Today</vt:lpstr>
      <vt:lpstr>Lean Manufacturing Video</vt:lpstr>
      <vt:lpstr>Manufacturing Today</vt:lpstr>
      <vt:lpstr>Manufacturing Today</vt:lpstr>
      <vt:lpstr>References</vt:lpstr>
      <vt:lpstr>References</vt:lpstr>
    </vt:vector>
  </TitlesOfParts>
  <Company>Project Lead The Way,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Manufacturing</dc:title>
  <dc:subject>CIM - Unit 1 - Lesson 1.1 - History of Manufacturing</dc:subject>
  <dc:creator>CIM Revision Team</dc:creator>
  <cp:lastModifiedBy>McLean, Myron D.</cp:lastModifiedBy>
  <cp:revision>216</cp:revision>
  <dcterms:created xsi:type="dcterms:W3CDTF">2007-11-26T17:45:33Z</dcterms:created>
  <dcterms:modified xsi:type="dcterms:W3CDTF">2019-08-28T14:21:36Z</dcterms:modified>
</cp:coreProperties>
</file>