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Lst>
  <p:notesMasterIdLst>
    <p:notesMasterId r:id="rId46"/>
  </p:notesMasterIdLst>
  <p:handoutMasterIdLst>
    <p:handoutMasterId r:id="rId47"/>
  </p:handoutMasterIdLst>
  <p:sldIdLst>
    <p:sldId id="298" r:id="rId3"/>
    <p:sldId id="260" r:id="rId4"/>
    <p:sldId id="261" r:id="rId5"/>
    <p:sldId id="262" r:id="rId6"/>
    <p:sldId id="263" r:id="rId7"/>
    <p:sldId id="264" r:id="rId8"/>
    <p:sldId id="265" r:id="rId9"/>
    <p:sldId id="266" r:id="rId10"/>
    <p:sldId id="267" r:id="rId11"/>
    <p:sldId id="268" r:id="rId12"/>
    <p:sldId id="269" r:id="rId13"/>
    <p:sldId id="270" r:id="rId14"/>
    <p:sldId id="271" r:id="rId15"/>
    <p:sldId id="300" r:id="rId16"/>
    <p:sldId id="299"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301" r:id="rId30"/>
    <p:sldId id="284" r:id="rId31"/>
    <p:sldId id="285" r:id="rId32"/>
    <p:sldId id="286" r:id="rId33"/>
    <p:sldId id="302" r:id="rId34"/>
    <p:sldId id="288" r:id="rId35"/>
    <p:sldId id="289" r:id="rId36"/>
    <p:sldId id="303" r:id="rId37"/>
    <p:sldId id="290" r:id="rId38"/>
    <p:sldId id="291" r:id="rId39"/>
    <p:sldId id="297" r:id="rId40"/>
    <p:sldId id="296" r:id="rId41"/>
    <p:sldId id="292" r:id="rId42"/>
    <p:sldId id="293" r:id="rId43"/>
    <p:sldId id="294" r:id="rId44"/>
    <p:sldId id="295" r:id="rId4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6B"/>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231" autoAdjust="0"/>
  </p:normalViewPr>
  <p:slideViewPr>
    <p:cSldViewPr>
      <p:cViewPr varScale="1">
        <p:scale>
          <a:sx n="57" d="100"/>
          <a:sy n="57" d="100"/>
        </p:scale>
        <p:origin x="1540" y="40"/>
      </p:cViewPr>
      <p:guideLst>
        <p:guide orient="horz" pos="2160"/>
        <p:guide pos="2880"/>
      </p:guideLst>
    </p:cSldViewPr>
  </p:slideViewPr>
  <p:notesTextViewPr>
    <p:cViewPr>
      <p:scale>
        <a:sx n="100" d="100"/>
        <a:sy n="100" d="100"/>
      </p:scale>
      <p:origin x="0" y="0"/>
    </p:cViewPr>
  </p:notesTextViewPr>
  <p:notesViewPr>
    <p:cSldViewPr>
      <p:cViewPr varScale="1">
        <p:scale>
          <a:sx n="54" d="100"/>
          <a:sy n="54" d="100"/>
        </p:scale>
        <p:origin x="-261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p:cNvSpPr>
            <a:spLocks noGrp="1" noChangeArrowheads="1"/>
          </p:cNvSpPr>
          <p:nvPr/>
        </p:nvSpPr>
        <p:spPr bwMode="auto">
          <a:xfrm>
            <a:off x="38100" y="39688"/>
            <a:ext cx="3038475" cy="463550"/>
          </a:xfrm>
          <a:prstGeom prst="rect">
            <a:avLst/>
          </a:prstGeom>
          <a:noFill/>
          <a:ln w="9525">
            <a:noFill/>
            <a:miter lim="800000"/>
            <a:headEnd/>
            <a:tailEnd/>
          </a:ln>
          <a:effectLst/>
        </p:spPr>
        <p:txBody>
          <a:bodyPr lIns="93177" tIns="46589" rIns="93177" bIns="46589"/>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1200" dirty="0"/>
              <a:t>Principles and Elements of Design Applied to Architecture</a:t>
            </a:r>
          </a:p>
        </p:txBody>
      </p:sp>
      <p:sp>
        <p:nvSpPr>
          <p:cNvPr id="7" name="Rectangle 6"/>
          <p:cNvSpPr>
            <a:spLocks noGrp="1" noChangeArrowheads="1"/>
          </p:cNvSpPr>
          <p:nvPr/>
        </p:nvSpPr>
        <p:spPr bwMode="auto">
          <a:xfrm>
            <a:off x="3730625" y="39688"/>
            <a:ext cx="3038475" cy="650875"/>
          </a:xfrm>
          <a:prstGeom prst="rect">
            <a:avLst/>
          </a:prstGeom>
          <a:noFill/>
          <a:ln w="9525">
            <a:noFill/>
            <a:miter lim="800000"/>
            <a:headEnd/>
            <a:tailEnd/>
          </a:ln>
          <a:effectLst/>
        </p:spPr>
        <p:txBody>
          <a:bodyPr lIns="93177" tIns="46589" rIns="93177" bIns="46589"/>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1200" dirty="0"/>
              <a:t>Civil Engineering and Architecture</a:t>
            </a:r>
            <a:endParaRPr lang="en-US" sz="1200" baseline="30000" dirty="0"/>
          </a:p>
          <a:p>
            <a:pPr>
              <a:defRPr/>
            </a:pPr>
            <a:r>
              <a:rPr lang="en-US" sz="1200" dirty="0"/>
              <a:t>Unit 1 – Lesson 1.1– History of Civil Engineering and  Architecture</a:t>
            </a:r>
          </a:p>
        </p:txBody>
      </p:sp>
      <p:sp>
        <p:nvSpPr>
          <p:cNvPr id="8" name="Rectangle 7"/>
          <p:cNvSpPr>
            <a:spLocks noGrp="1" noChangeArrowheads="1"/>
          </p:cNvSpPr>
          <p:nvPr/>
        </p:nvSpPr>
        <p:spPr bwMode="auto">
          <a:xfrm>
            <a:off x="49213" y="8545513"/>
            <a:ext cx="3038475" cy="466725"/>
          </a:xfrm>
          <a:prstGeom prst="rect">
            <a:avLst/>
          </a:prstGeom>
          <a:noFill/>
          <a:ln w="9525">
            <a:noFill/>
            <a:miter lim="800000"/>
            <a:headEnd/>
            <a:tailEnd/>
          </a:ln>
          <a:effectLst/>
        </p:spPr>
        <p:txBody>
          <a:bodyPr lIns="93177" tIns="46589" rIns="93177" bIns="46589" anchor="b"/>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1200" dirty="0"/>
              <a:t>Project Lead The Way, Inc.</a:t>
            </a:r>
            <a:endParaRPr lang="en-US" sz="1200" baseline="30000" dirty="0"/>
          </a:p>
          <a:p>
            <a:pPr>
              <a:defRPr/>
            </a:pPr>
            <a:r>
              <a:rPr lang="en-US" sz="1200" dirty="0"/>
              <a:t>Copyright 2010</a:t>
            </a:r>
          </a:p>
        </p:txBody>
      </p:sp>
      <p:sp>
        <p:nvSpPr>
          <p:cNvPr id="9" name="Rectangle 8"/>
          <p:cNvSpPr>
            <a:spLocks noGrp="1" noChangeArrowheads="1"/>
          </p:cNvSpPr>
          <p:nvPr/>
        </p:nvSpPr>
        <p:spPr bwMode="auto">
          <a:xfrm>
            <a:off x="3781425" y="8640763"/>
            <a:ext cx="3038475" cy="463550"/>
          </a:xfrm>
          <a:prstGeom prst="rect">
            <a:avLst/>
          </a:prstGeom>
          <a:noFill/>
          <a:ln w="9525">
            <a:noFill/>
            <a:miter lim="800000"/>
            <a:headEnd/>
            <a:tailEnd/>
          </a:ln>
          <a:effectLst/>
        </p:spPr>
        <p:txBody>
          <a:bodyPr lIns="93177" tIns="46589" rIns="93177" bIns="46589" anchor="b"/>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4E56134D-798B-4A78-926D-A172A381310D}" type="slidenum">
              <a:rPr lang="en-US"/>
              <a:pPr>
                <a:defRPr/>
              </a:pPr>
              <a:t>‹#›</a:t>
            </a:fld>
            <a:endParaRPr lang="en-US" dirty="0"/>
          </a:p>
        </p:txBody>
      </p:sp>
    </p:spTree>
    <p:extLst>
      <p:ext uri="{BB962C8B-B14F-4D97-AF65-F5344CB8AC3E}">
        <p14:creationId xmlns:p14="http://schemas.microsoft.com/office/powerpoint/2010/main" val="255242983"/>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Date Placeholder 8"/>
          <p:cNvSpPr>
            <a:spLocks noGrp="1"/>
          </p:cNvSpPr>
          <p:nvPr>
            <p:ph type="dt" idx="1"/>
          </p:nvPr>
        </p:nvSpPr>
        <p:spPr>
          <a:xfrm>
            <a:off x="3581400" y="76200"/>
            <a:ext cx="3200400" cy="533400"/>
          </a:xfrm>
          <a:prstGeom prst="rect">
            <a:avLst/>
          </a:prstGeom>
        </p:spPr>
        <p:txBody>
          <a:bodyPr vert="horz" lIns="91440" tIns="45720" rIns="91440" bIns="45720" rtlCol="0"/>
          <a:lstStyle>
            <a:lvl1pPr algn="r">
              <a:defRPr sz="1200"/>
            </a:lvl1pPr>
          </a:lstStyle>
          <a:p>
            <a:pPr>
              <a:defRPr/>
            </a:pPr>
            <a:r>
              <a:rPr lang="en-US"/>
              <a:t>Civil Engineering and Architecture </a:t>
            </a:r>
          </a:p>
          <a:p>
            <a:pPr>
              <a:defRPr/>
            </a:pPr>
            <a:r>
              <a:rPr lang="en-US"/>
              <a:t>Unit 1- Lesson 1.1 -History of Civil Engineering and Architecture</a:t>
            </a:r>
          </a:p>
        </p:txBody>
      </p:sp>
      <p:sp>
        <p:nvSpPr>
          <p:cNvPr id="10" name="Header Placeholder 9"/>
          <p:cNvSpPr>
            <a:spLocks noGrp="1"/>
          </p:cNvSpPr>
          <p:nvPr>
            <p:ph type="hdr" sz="quarter"/>
          </p:nvPr>
        </p:nvSpPr>
        <p:spPr>
          <a:xfrm>
            <a:off x="76200" y="76200"/>
            <a:ext cx="2971800" cy="457200"/>
          </a:xfrm>
          <a:prstGeom prst="rect">
            <a:avLst/>
          </a:prstGeom>
        </p:spPr>
        <p:txBody>
          <a:bodyPr vert="horz" lIns="91440" tIns="45720" rIns="91440" bIns="45720" rtlCol="0"/>
          <a:lstStyle>
            <a:lvl1pPr algn="l">
              <a:defRPr sz="1200"/>
            </a:lvl1pPr>
          </a:lstStyle>
          <a:p>
            <a:pPr>
              <a:defRPr/>
            </a:pPr>
            <a:r>
              <a:rPr lang="en-US"/>
              <a:t>Principles and Elements of Design Applied to Architecture</a:t>
            </a:r>
          </a:p>
        </p:txBody>
      </p:sp>
      <p:sp>
        <p:nvSpPr>
          <p:cNvPr id="11" name="Footer Placeholder 10"/>
          <p:cNvSpPr>
            <a:spLocks noGrp="1"/>
          </p:cNvSpPr>
          <p:nvPr>
            <p:ph type="ftr" sz="quarter" idx="4"/>
          </p:nvPr>
        </p:nvSpPr>
        <p:spPr>
          <a:xfrm>
            <a:off x="76200" y="8610600"/>
            <a:ext cx="2971800" cy="457200"/>
          </a:xfrm>
          <a:prstGeom prst="rect">
            <a:avLst/>
          </a:prstGeom>
        </p:spPr>
        <p:txBody>
          <a:bodyPr vert="horz" lIns="91440" tIns="45720" rIns="91440" bIns="45720" rtlCol="0" anchor="b"/>
          <a:lstStyle>
            <a:lvl1pPr algn="l">
              <a:defRPr sz="1200"/>
            </a:lvl1pPr>
          </a:lstStyle>
          <a:p>
            <a:pPr>
              <a:defRPr/>
            </a:pPr>
            <a:r>
              <a:rPr lang="en-US"/>
              <a:t>Project Lead the Way, Inc  Copyright 2010</a:t>
            </a:r>
          </a:p>
        </p:txBody>
      </p:sp>
      <p:sp>
        <p:nvSpPr>
          <p:cNvPr id="12" name="Slide Number Placeholder 11"/>
          <p:cNvSpPr>
            <a:spLocks noGrp="1"/>
          </p:cNvSpPr>
          <p:nvPr>
            <p:ph type="sldNum" sz="quarter" idx="5"/>
          </p:nvPr>
        </p:nvSpPr>
        <p:spPr>
          <a:xfrm>
            <a:off x="3810000" y="8610600"/>
            <a:ext cx="2971800" cy="457200"/>
          </a:xfrm>
          <a:prstGeom prst="rect">
            <a:avLst/>
          </a:prstGeom>
        </p:spPr>
        <p:txBody>
          <a:bodyPr vert="horz" lIns="91440" tIns="45720" rIns="91440" bIns="45720" rtlCol="0" anchor="b"/>
          <a:lstStyle>
            <a:lvl1pPr algn="r">
              <a:defRPr sz="1200"/>
            </a:lvl1pPr>
          </a:lstStyle>
          <a:p>
            <a:pPr>
              <a:defRPr/>
            </a:pPr>
            <a:fld id="{224640AE-CCEF-4946-8F34-5B33B566EB07}" type="slidenum">
              <a:rPr lang="en-US"/>
              <a:pPr>
                <a:defRPr/>
              </a:pPr>
              <a:t>‹#›</a:t>
            </a:fld>
            <a:endParaRPr lang="en-US" dirty="0"/>
          </a:p>
        </p:txBody>
      </p:sp>
    </p:spTree>
    <p:extLst>
      <p:ext uri="{BB962C8B-B14F-4D97-AF65-F5344CB8AC3E}">
        <p14:creationId xmlns:p14="http://schemas.microsoft.com/office/powerpoint/2010/main" val="2703435052"/>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You can make the analogy that the elements are like baking/cooking ingredients.</a:t>
            </a:r>
          </a:p>
        </p:txBody>
      </p:sp>
      <p:sp>
        <p:nvSpPr>
          <p:cNvPr id="43012" name="Date Placeholder 7"/>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a:t>Civil Engineering and Architecture </a:t>
            </a:r>
          </a:p>
          <a:p>
            <a:pPr eaLnBrk="1" hangingPunct="1">
              <a:spcBef>
                <a:spcPct val="0"/>
              </a:spcBef>
            </a:pPr>
            <a:r>
              <a:rPr lang="en-US" altLang="en-US"/>
              <a:t>Unit 1- Lesson 1.1 -History of Civil Engineering and Architecture</a:t>
            </a:r>
          </a:p>
        </p:txBody>
      </p:sp>
      <p:sp>
        <p:nvSpPr>
          <p:cNvPr id="43013" name="Slide Number Placeholder 8"/>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D82EB7D-C0B3-4CFF-9FA8-A719E85EB8FF}" type="slidenum">
              <a:rPr lang="en-US" altLang="en-US" smtClean="0"/>
              <a:pPr eaLnBrk="1" hangingPunct="1">
                <a:spcBef>
                  <a:spcPct val="0"/>
                </a:spcBef>
              </a:pPr>
              <a:t>2</a:t>
            </a:fld>
            <a:endParaRPr lang="en-US" altLang="en-US"/>
          </a:p>
        </p:txBody>
      </p:sp>
      <p:sp>
        <p:nvSpPr>
          <p:cNvPr id="43014" name="Footer Placeholder 9"/>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a:t>Project Lead the Way, Inc  Copyright 2010</a:t>
            </a:r>
          </a:p>
        </p:txBody>
      </p:sp>
      <p:sp>
        <p:nvSpPr>
          <p:cNvPr id="43015" name="Header Placeholder 10"/>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a:t>Principles and Elements of Design Applied to Architecture</a:t>
            </a:r>
          </a:p>
        </p:txBody>
      </p:sp>
    </p:spTree>
    <p:extLst>
      <p:ext uri="{BB962C8B-B14F-4D97-AF65-F5344CB8AC3E}">
        <p14:creationId xmlns:p14="http://schemas.microsoft.com/office/powerpoint/2010/main" val="38338556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Form can also be described as the composition of geometric shapes. Shape can be described as the contour, profile, or silhouette.</a:t>
            </a:r>
          </a:p>
        </p:txBody>
      </p:sp>
      <p:sp>
        <p:nvSpPr>
          <p:cNvPr id="52228" name="Date Placeholder 7"/>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a:t>Civil Engineering and Architecture </a:t>
            </a:r>
          </a:p>
          <a:p>
            <a:pPr eaLnBrk="1" hangingPunct="1">
              <a:spcBef>
                <a:spcPct val="0"/>
              </a:spcBef>
            </a:pPr>
            <a:r>
              <a:rPr lang="en-US" altLang="en-US"/>
              <a:t>Unit 1- Lesson 1.1 -History of Civil Engineering and Architecture</a:t>
            </a:r>
          </a:p>
        </p:txBody>
      </p:sp>
      <p:sp>
        <p:nvSpPr>
          <p:cNvPr id="52229" name="Slide Number Placeholder 8"/>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E5FED07-7B24-4593-8A07-93E9FA9BC720}" type="slidenum">
              <a:rPr lang="en-US" altLang="en-US" smtClean="0"/>
              <a:pPr eaLnBrk="1" hangingPunct="1">
                <a:spcBef>
                  <a:spcPct val="0"/>
                </a:spcBef>
              </a:pPr>
              <a:t>11</a:t>
            </a:fld>
            <a:endParaRPr lang="en-US" altLang="en-US"/>
          </a:p>
        </p:txBody>
      </p:sp>
      <p:sp>
        <p:nvSpPr>
          <p:cNvPr id="52230" name="Footer Placeholder 9"/>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a:t>Project Lead the Way, Inc  Copyright 2010</a:t>
            </a:r>
          </a:p>
        </p:txBody>
      </p:sp>
      <p:sp>
        <p:nvSpPr>
          <p:cNvPr id="52231" name="Header Placeholder 10"/>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a:t>Principles and Elements of Design Applied to Architecture</a:t>
            </a:r>
          </a:p>
        </p:txBody>
      </p:sp>
    </p:spTree>
    <p:extLst>
      <p:ext uri="{BB962C8B-B14F-4D97-AF65-F5344CB8AC3E}">
        <p14:creationId xmlns:p14="http://schemas.microsoft.com/office/powerpoint/2010/main" val="11945975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The Oriental Tower is a television tower in Shanghai and includes fifteen observatory levels and a revolving restaurant. Its design includes 11 spheres, large and small. The two largest spheres (shown) have diameters of 164 ft (the lower sphere) and 148 ft (the upper sphere). The design is based on the Tang Dynasty poem Pipa Song by Bai Juyi about the wonderful sprinkling sound produced by a pipa instrument, like pearls, big and small, falling on a jade plate.</a:t>
            </a:r>
          </a:p>
        </p:txBody>
      </p:sp>
      <p:sp>
        <p:nvSpPr>
          <p:cNvPr id="53252" name="Date Placeholder 7"/>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a:t>Civil Engineering and Architecture </a:t>
            </a:r>
          </a:p>
          <a:p>
            <a:pPr eaLnBrk="1" hangingPunct="1">
              <a:spcBef>
                <a:spcPct val="0"/>
              </a:spcBef>
            </a:pPr>
            <a:r>
              <a:rPr lang="en-US" altLang="en-US"/>
              <a:t>Unit 1- Lesson 1.1 -History of Civil Engineering and Architecture</a:t>
            </a:r>
          </a:p>
        </p:txBody>
      </p:sp>
      <p:sp>
        <p:nvSpPr>
          <p:cNvPr id="53253" name="Slide Number Placeholder 8"/>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D7604AB-04BC-4EC0-8501-C7F72830C761}" type="slidenum">
              <a:rPr lang="en-US" altLang="en-US" smtClean="0"/>
              <a:pPr eaLnBrk="1" hangingPunct="1">
                <a:spcBef>
                  <a:spcPct val="0"/>
                </a:spcBef>
              </a:pPr>
              <a:t>12</a:t>
            </a:fld>
            <a:endParaRPr lang="en-US" altLang="en-US"/>
          </a:p>
        </p:txBody>
      </p:sp>
      <p:sp>
        <p:nvSpPr>
          <p:cNvPr id="53254" name="Footer Placeholder 9"/>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a:t>Project Lead the Way, Inc  Copyright 2010</a:t>
            </a:r>
          </a:p>
        </p:txBody>
      </p:sp>
      <p:sp>
        <p:nvSpPr>
          <p:cNvPr id="53255" name="Header Placeholder 10"/>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a:t>Principles and Elements of Design Applied to Architecture</a:t>
            </a:r>
          </a:p>
        </p:txBody>
      </p:sp>
    </p:spTree>
    <p:extLst>
      <p:ext uri="{BB962C8B-B14F-4D97-AF65-F5344CB8AC3E}">
        <p14:creationId xmlns:p14="http://schemas.microsoft.com/office/powerpoint/2010/main" val="39631743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[click] Open space</a:t>
            </a:r>
          </a:p>
          <a:p>
            <a:pPr eaLnBrk="1" hangingPunct="1"/>
            <a:r>
              <a:rPr lang="en-US" altLang="en-US"/>
              <a:t>[click] Busy, well used space</a:t>
            </a:r>
          </a:p>
        </p:txBody>
      </p:sp>
      <p:sp>
        <p:nvSpPr>
          <p:cNvPr id="54276" name="Date Placeholder 7"/>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a:t>Civil Engineering and Architecture </a:t>
            </a:r>
          </a:p>
          <a:p>
            <a:pPr eaLnBrk="1" hangingPunct="1">
              <a:spcBef>
                <a:spcPct val="0"/>
              </a:spcBef>
            </a:pPr>
            <a:r>
              <a:rPr lang="en-US" altLang="en-US"/>
              <a:t>Unit 1- Lesson 1.1 -History of Civil Engineering and Architecture</a:t>
            </a:r>
          </a:p>
        </p:txBody>
      </p:sp>
      <p:sp>
        <p:nvSpPr>
          <p:cNvPr id="54277" name="Slide Number Placeholder 8"/>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D5ABAC7-93F5-4070-A120-F18559AFD67F}" type="slidenum">
              <a:rPr lang="en-US" altLang="en-US" smtClean="0"/>
              <a:pPr eaLnBrk="1" hangingPunct="1">
                <a:spcBef>
                  <a:spcPct val="0"/>
                </a:spcBef>
              </a:pPr>
              <a:t>13</a:t>
            </a:fld>
            <a:endParaRPr lang="en-US" altLang="en-US"/>
          </a:p>
        </p:txBody>
      </p:sp>
      <p:sp>
        <p:nvSpPr>
          <p:cNvPr id="54278" name="Footer Placeholder 9"/>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a:t>Project Lead the Way, Inc  Copyright 2010</a:t>
            </a:r>
          </a:p>
        </p:txBody>
      </p:sp>
      <p:sp>
        <p:nvSpPr>
          <p:cNvPr id="54279" name="Header Placeholder 10"/>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a:t>Principles and Elements of Design Applied to Architecture</a:t>
            </a:r>
          </a:p>
        </p:txBody>
      </p:sp>
    </p:spTree>
    <p:extLst>
      <p:ext uri="{BB962C8B-B14F-4D97-AF65-F5344CB8AC3E}">
        <p14:creationId xmlns:p14="http://schemas.microsoft.com/office/powerpoint/2010/main" val="40117334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[click] Open space</a:t>
            </a:r>
          </a:p>
          <a:p>
            <a:pPr eaLnBrk="1" hangingPunct="1"/>
            <a:r>
              <a:rPr lang="en-US" altLang="en-US"/>
              <a:t>[click] Busy, well used space</a:t>
            </a:r>
          </a:p>
        </p:txBody>
      </p:sp>
      <p:sp>
        <p:nvSpPr>
          <p:cNvPr id="54276" name="Date Placeholder 7"/>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a:t>Civil Engineering and Architecture </a:t>
            </a:r>
          </a:p>
          <a:p>
            <a:pPr eaLnBrk="1" hangingPunct="1">
              <a:spcBef>
                <a:spcPct val="0"/>
              </a:spcBef>
            </a:pPr>
            <a:r>
              <a:rPr lang="en-US" altLang="en-US"/>
              <a:t>Unit 1- Lesson 1.1 -History of Civil Engineering and Architecture</a:t>
            </a:r>
          </a:p>
        </p:txBody>
      </p:sp>
      <p:sp>
        <p:nvSpPr>
          <p:cNvPr id="54277" name="Slide Number Placeholder 8"/>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D5ABAC7-93F5-4070-A120-F18559AFD67F}" type="slidenum">
              <a:rPr lang="en-US" altLang="en-US" smtClean="0"/>
              <a:pPr eaLnBrk="1" hangingPunct="1">
                <a:spcBef>
                  <a:spcPct val="0"/>
                </a:spcBef>
              </a:pPr>
              <a:t>14</a:t>
            </a:fld>
            <a:endParaRPr lang="en-US" altLang="en-US"/>
          </a:p>
        </p:txBody>
      </p:sp>
      <p:sp>
        <p:nvSpPr>
          <p:cNvPr id="54278" name="Footer Placeholder 9"/>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a:t>Project Lead the Way, Inc  Copyright 2010</a:t>
            </a:r>
          </a:p>
        </p:txBody>
      </p:sp>
      <p:sp>
        <p:nvSpPr>
          <p:cNvPr id="54279" name="Header Placeholder 10"/>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a:t>Principles and Elements of Design Applied to Architecture</a:t>
            </a:r>
          </a:p>
        </p:txBody>
      </p:sp>
    </p:spTree>
    <p:extLst>
      <p:ext uri="{BB962C8B-B14F-4D97-AF65-F5344CB8AC3E}">
        <p14:creationId xmlns:p14="http://schemas.microsoft.com/office/powerpoint/2010/main" val="3050546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[click] Open space</a:t>
            </a:r>
          </a:p>
          <a:p>
            <a:pPr eaLnBrk="1" hangingPunct="1"/>
            <a:r>
              <a:rPr lang="en-US" altLang="en-US"/>
              <a:t>[click] Busy, well used space</a:t>
            </a:r>
          </a:p>
        </p:txBody>
      </p:sp>
      <p:sp>
        <p:nvSpPr>
          <p:cNvPr id="54276" name="Date Placeholder 7"/>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a:t>Civil Engineering and Architecture </a:t>
            </a:r>
          </a:p>
          <a:p>
            <a:pPr eaLnBrk="1" hangingPunct="1">
              <a:spcBef>
                <a:spcPct val="0"/>
              </a:spcBef>
            </a:pPr>
            <a:r>
              <a:rPr lang="en-US" altLang="en-US"/>
              <a:t>Unit 1- Lesson 1.1 -History of Civil Engineering and Architecture</a:t>
            </a:r>
          </a:p>
        </p:txBody>
      </p:sp>
      <p:sp>
        <p:nvSpPr>
          <p:cNvPr id="54277" name="Slide Number Placeholder 8"/>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D5ABAC7-93F5-4070-A120-F18559AFD67F}" type="slidenum">
              <a:rPr lang="en-US" altLang="en-US" smtClean="0"/>
              <a:pPr eaLnBrk="1" hangingPunct="1">
                <a:spcBef>
                  <a:spcPct val="0"/>
                </a:spcBef>
              </a:pPr>
              <a:t>15</a:t>
            </a:fld>
            <a:endParaRPr lang="en-US" altLang="en-US"/>
          </a:p>
        </p:txBody>
      </p:sp>
      <p:sp>
        <p:nvSpPr>
          <p:cNvPr id="54278" name="Footer Placeholder 9"/>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a:t>Project Lead the Way, Inc  Copyright 2010</a:t>
            </a:r>
          </a:p>
        </p:txBody>
      </p:sp>
      <p:sp>
        <p:nvSpPr>
          <p:cNvPr id="54279" name="Header Placeholder 10"/>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a:t>Principles and Elements of Design Applied to Architecture</a:t>
            </a:r>
          </a:p>
        </p:txBody>
      </p:sp>
    </p:spTree>
    <p:extLst>
      <p:ext uri="{BB962C8B-B14F-4D97-AF65-F5344CB8AC3E}">
        <p14:creationId xmlns:p14="http://schemas.microsoft.com/office/powerpoint/2010/main" val="8108987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55300" name="Date Placeholder 7"/>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a:t>Civil Engineering and Architecture </a:t>
            </a:r>
          </a:p>
          <a:p>
            <a:pPr eaLnBrk="1" hangingPunct="1">
              <a:spcBef>
                <a:spcPct val="0"/>
              </a:spcBef>
            </a:pPr>
            <a:r>
              <a:rPr lang="en-US" altLang="en-US"/>
              <a:t>Unit 1- Lesson 1.1 -History of Civil Engineering and Architecture</a:t>
            </a:r>
          </a:p>
        </p:txBody>
      </p:sp>
      <p:sp>
        <p:nvSpPr>
          <p:cNvPr id="55301" name="Slide Number Placeholder 8"/>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5456C9A-B0D0-4E32-BE3A-E469463CB129}" type="slidenum">
              <a:rPr lang="en-US" altLang="en-US" smtClean="0"/>
              <a:pPr eaLnBrk="1" hangingPunct="1">
                <a:spcBef>
                  <a:spcPct val="0"/>
                </a:spcBef>
              </a:pPr>
              <a:t>16</a:t>
            </a:fld>
            <a:endParaRPr lang="en-US" altLang="en-US"/>
          </a:p>
        </p:txBody>
      </p:sp>
      <p:sp>
        <p:nvSpPr>
          <p:cNvPr id="55302" name="Footer Placeholder 9"/>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a:t>Project Lead the Way, Inc  Copyright 2010</a:t>
            </a:r>
          </a:p>
        </p:txBody>
      </p:sp>
      <p:sp>
        <p:nvSpPr>
          <p:cNvPr id="55303" name="Header Placeholder 10"/>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a:t>Principles and Elements of Design Applied to Architecture</a:t>
            </a:r>
          </a:p>
        </p:txBody>
      </p:sp>
    </p:spTree>
    <p:extLst>
      <p:ext uri="{BB962C8B-B14F-4D97-AF65-F5344CB8AC3E}">
        <p14:creationId xmlns:p14="http://schemas.microsoft.com/office/powerpoint/2010/main" val="36811699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56324" name="Date Placeholder 7"/>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a:t>Civil Engineering and Architecture </a:t>
            </a:r>
          </a:p>
          <a:p>
            <a:pPr eaLnBrk="1" hangingPunct="1">
              <a:spcBef>
                <a:spcPct val="0"/>
              </a:spcBef>
            </a:pPr>
            <a:r>
              <a:rPr lang="en-US" altLang="en-US"/>
              <a:t>Unit 1- Lesson 1.1 -History of Civil Engineering and Architecture</a:t>
            </a:r>
          </a:p>
        </p:txBody>
      </p:sp>
      <p:sp>
        <p:nvSpPr>
          <p:cNvPr id="56325" name="Slide Number Placeholder 8"/>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509FC25-B7D7-455A-A5B9-88BDC7D06D9D}" type="slidenum">
              <a:rPr lang="en-US" altLang="en-US" smtClean="0"/>
              <a:pPr eaLnBrk="1" hangingPunct="1">
                <a:spcBef>
                  <a:spcPct val="0"/>
                </a:spcBef>
              </a:pPr>
              <a:t>17</a:t>
            </a:fld>
            <a:endParaRPr lang="en-US" altLang="en-US"/>
          </a:p>
        </p:txBody>
      </p:sp>
      <p:sp>
        <p:nvSpPr>
          <p:cNvPr id="56326" name="Footer Placeholder 9"/>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a:t>Project Lead the Way, Inc  Copyright 2010</a:t>
            </a:r>
          </a:p>
        </p:txBody>
      </p:sp>
      <p:sp>
        <p:nvSpPr>
          <p:cNvPr id="56327" name="Header Placeholder 10"/>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a:t>Principles and Elements of Design Applied to Architecture</a:t>
            </a:r>
          </a:p>
        </p:txBody>
      </p:sp>
    </p:spTree>
    <p:extLst>
      <p:ext uri="{BB962C8B-B14F-4D97-AF65-F5344CB8AC3E}">
        <p14:creationId xmlns:p14="http://schemas.microsoft.com/office/powerpoint/2010/main" val="8344077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Park Gruell is a famous park and sculpture garden in Barcelona, Spain designed by Antonio Gaudi in the expressionist style. It was originally designed as a housing development but was commercially unsuccessful and was later turned into a park.</a:t>
            </a:r>
          </a:p>
        </p:txBody>
      </p:sp>
      <p:sp>
        <p:nvSpPr>
          <p:cNvPr id="57348" name="Date Placeholder 7"/>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a:t>Civil Engineering and Architecture </a:t>
            </a:r>
          </a:p>
          <a:p>
            <a:pPr eaLnBrk="1" hangingPunct="1">
              <a:spcBef>
                <a:spcPct val="0"/>
              </a:spcBef>
            </a:pPr>
            <a:r>
              <a:rPr lang="en-US" altLang="en-US"/>
              <a:t>Unit 1- Lesson 1.1 -History of Civil Engineering and Architecture</a:t>
            </a:r>
          </a:p>
        </p:txBody>
      </p:sp>
      <p:sp>
        <p:nvSpPr>
          <p:cNvPr id="57349" name="Slide Number Placeholder 8"/>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DB3936D-6139-410E-89D9-A8F956A423C1}" type="slidenum">
              <a:rPr lang="en-US" altLang="en-US" smtClean="0"/>
              <a:pPr eaLnBrk="1" hangingPunct="1">
                <a:spcBef>
                  <a:spcPct val="0"/>
                </a:spcBef>
              </a:pPr>
              <a:t>18</a:t>
            </a:fld>
            <a:endParaRPr lang="en-US" altLang="en-US"/>
          </a:p>
        </p:txBody>
      </p:sp>
      <p:sp>
        <p:nvSpPr>
          <p:cNvPr id="57350" name="Footer Placeholder 9"/>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a:t>Project Lead the Way, Inc  Copyright 2010</a:t>
            </a:r>
          </a:p>
        </p:txBody>
      </p:sp>
      <p:sp>
        <p:nvSpPr>
          <p:cNvPr id="57351" name="Header Placeholder 10"/>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a:t>Principles and Elements of Design Applied to Architecture</a:t>
            </a:r>
          </a:p>
        </p:txBody>
      </p:sp>
    </p:spTree>
    <p:extLst>
      <p:ext uri="{BB962C8B-B14F-4D97-AF65-F5344CB8AC3E}">
        <p14:creationId xmlns:p14="http://schemas.microsoft.com/office/powerpoint/2010/main" val="39077213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Add black to obtain a shade. Add white to obtain a tint.</a:t>
            </a:r>
          </a:p>
        </p:txBody>
      </p:sp>
      <p:sp>
        <p:nvSpPr>
          <p:cNvPr id="58372" name="Date Placeholder 7"/>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a:t>Civil Engineering and Architecture </a:t>
            </a:r>
          </a:p>
          <a:p>
            <a:pPr eaLnBrk="1" hangingPunct="1">
              <a:spcBef>
                <a:spcPct val="0"/>
              </a:spcBef>
            </a:pPr>
            <a:r>
              <a:rPr lang="en-US" altLang="en-US"/>
              <a:t>Unit 1- Lesson 1.1 -History of Civil Engineering and Architecture</a:t>
            </a:r>
          </a:p>
        </p:txBody>
      </p:sp>
      <p:sp>
        <p:nvSpPr>
          <p:cNvPr id="58373" name="Slide Number Placeholder 8"/>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558E0E6-C93D-4823-9991-0D993C33ABB7}" type="slidenum">
              <a:rPr lang="en-US" altLang="en-US" smtClean="0"/>
              <a:pPr eaLnBrk="1" hangingPunct="1">
                <a:spcBef>
                  <a:spcPct val="0"/>
                </a:spcBef>
              </a:pPr>
              <a:t>19</a:t>
            </a:fld>
            <a:endParaRPr lang="en-US" altLang="en-US"/>
          </a:p>
        </p:txBody>
      </p:sp>
      <p:sp>
        <p:nvSpPr>
          <p:cNvPr id="58374" name="Footer Placeholder 9"/>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a:t>Project Lead the Way, Inc  Copyright 2010</a:t>
            </a:r>
          </a:p>
        </p:txBody>
      </p:sp>
      <p:sp>
        <p:nvSpPr>
          <p:cNvPr id="58375" name="Header Placeholder 10"/>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a:t>Principles and Elements of Design Applied to Architecture</a:t>
            </a:r>
          </a:p>
        </p:txBody>
      </p:sp>
    </p:spTree>
    <p:extLst>
      <p:ext uri="{BB962C8B-B14F-4D97-AF65-F5344CB8AC3E}">
        <p14:creationId xmlns:p14="http://schemas.microsoft.com/office/powerpoint/2010/main" val="13533084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The different buildings use varying values of blue/green.</a:t>
            </a:r>
          </a:p>
        </p:txBody>
      </p:sp>
      <p:sp>
        <p:nvSpPr>
          <p:cNvPr id="59396" name="Date Placeholder 7"/>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a:t>Civil Engineering and Architecture </a:t>
            </a:r>
          </a:p>
          <a:p>
            <a:pPr eaLnBrk="1" hangingPunct="1">
              <a:spcBef>
                <a:spcPct val="0"/>
              </a:spcBef>
            </a:pPr>
            <a:r>
              <a:rPr lang="en-US" altLang="en-US"/>
              <a:t>Unit 1- Lesson 1.1 -History of Civil Engineering and Architecture</a:t>
            </a:r>
          </a:p>
        </p:txBody>
      </p:sp>
      <p:sp>
        <p:nvSpPr>
          <p:cNvPr id="59397" name="Slide Number Placeholder 8"/>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35B3D73-FE42-4020-BEFB-3D220BAF3782}" type="slidenum">
              <a:rPr lang="en-US" altLang="en-US" smtClean="0"/>
              <a:pPr eaLnBrk="1" hangingPunct="1">
                <a:spcBef>
                  <a:spcPct val="0"/>
                </a:spcBef>
              </a:pPr>
              <a:t>20</a:t>
            </a:fld>
            <a:endParaRPr lang="en-US" altLang="en-US"/>
          </a:p>
        </p:txBody>
      </p:sp>
      <p:sp>
        <p:nvSpPr>
          <p:cNvPr id="59398" name="Footer Placeholder 9"/>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a:t>Project Lead the Way, Inc  Copyright 2010</a:t>
            </a:r>
          </a:p>
        </p:txBody>
      </p:sp>
      <p:sp>
        <p:nvSpPr>
          <p:cNvPr id="59399" name="Header Placeholder 10"/>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a:t>Principles and Elements of Design Applied to Architecture</a:t>
            </a:r>
          </a:p>
        </p:txBody>
      </p:sp>
    </p:spTree>
    <p:extLst>
      <p:ext uri="{BB962C8B-B14F-4D97-AF65-F5344CB8AC3E}">
        <p14:creationId xmlns:p14="http://schemas.microsoft.com/office/powerpoint/2010/main" val="4131442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44036" name="Date Placeholder 7"/>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a:t>Civil Engineering and Architecture </a:t>
            </a:r>
          </a:p>
          <a:p>
            <a:pPr eaLnBrk="1" hangingPunct="1">
              <a:spcBef>
                <a:spcPct val="0"/>
              </a:spcBef>
            </a:pPr>
            <a:r>
              <a:rPr lang="en-US" altLang="en-US"/>
              <a:t>Unit 1- Lesson 1.1 -History of Civil Engineering and Architecture</a:t>
            </a:r>
          </a:p>
        </p:txBody>
      </p:sp>
      <p:sp>
        <p:nvSpPr>
          <p:cNvPr id="44037" name="Slide Number Placeholder 8"/>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930DAF7-F499-4F86-A6CA-C40BB0ECD9DF}" type="slidenum">
              <a:rPr lang="en-US" altLang="en-US" smtClean="0"/>
              <a:pPr eaLnBrk="1" hangingPunct="1">
                <a:spcBef>
                  <a:spcPct val="0"/>
                </a:spcBef>
              </a:pPr>
              <a:t>3</a:t>
            </a:fld>
            <a:endParaRPr lang="en-US" altLang="en-US"/>
          </a:p>
        </p:txBody>
      </p:sp>
      <p:sp>
        <p:nvSpPr>
          <p:cNvPr id="44038" name="Footer Placeholder 9"/>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a:t>Project Lead the Way, Inc  Copyright 2010</a:t>
            </a:r>
          </a:p>
        </p:txBody>
      </p:sp>
      <p:sp>
        <p:nvSpPr>
          <p:cNvPr id="44039" name="Header Placeholder 10"/>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a:t>Principles and Elements of Design Applied to Architecture</a:t>
            </a:r>
          </a:p>
        </p:txBody>
      </p:sp>
    </p:spTree>
    <p:extLst>
      <p:ext uri="{BB962C8B-B14F-4D97-AF65-F5344CB8AC3E}">
        <p14:creationId xmlns:p14="http://schemas.microsoft.com/office/powerpoint/2010/main" val="42056652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Different lists of design principles are used by various occupational areas. You can make the analogy that the principles of design are similar to how you combine and utilize baking ingredients. Do you blend, whip or fold, do you fry, bake or broil, slow roast, or microwave? How much flour, salt, spice, or baking powder do you use?</a:t>
            </a:r>
          </a:p>
        </p:txBody>
      </p:sp>
      <p:sp>
        <p:nvSpPr>
          <p:cNvPr id="60420" name="Date Placeholder 7"/>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a:t>Civil Engineering and Architecture </a:t>
            </a:r>
          </a:p>
          <a:p>
            <a:pPr eaLnBrk="1" hangingPunct="1">
              <a:spcBef>
                <a:spcPct val="0"/>
              </a:spcBef>
            </a:pPr>
            <a:r>
              <a:rPr lang="en-US" altLang="en-US"/>
              <a:t>Unit 1- Lesson 1.1 -History of Civil Engineering and Architecture</a:t>
            </a:r>
          </a:p>
        </p:txBody>
      </p:sp>
      <p:sp>
        <p:nvSpPr>
          <p:cNvPr id="60421" name="Slide Number Placeholder 8"/>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8CBAAC0-07E9-478A-9585-04B4B5BD347E}" type="slidenum">
              <a:rPr lang="en-US" altLang="en-US" smtClean="0"/>
              <a:pPr eaLnBrk="1" hangingPunct="1">
                <a:spcBef>
                  <a:spcPct val="0"/>
                </a:spcBef>
              </a:pPr>
              <a:t>21</a:t>
            </a:fld>
            <a:endParaRPr lang="en-US" altLang="en-US"/>
          </a:p>
        </p:txBody>
      </p:sp>
      <p:sp>
        <p:nvSpPr>
          <p:cNvPr id="60422" name="Footer Placeholder 9"/>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a:t>Project Lead the Way, Inc  Copyright 2010</a:t>
            </a:r>
          </a:p>
        </p:txBody>
      </p:sp>
      <p:sp>
        <p:nvSpPr>
          <p:cNvPr id="60423" name="Header Placeholder 10"/>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a:t>Principles and Elements of Design Applied to Architecture</a:t>
            </a:r>
          </a:p>
        </p:txBody>
      </p:sp>
    </p:spTree>
    <p:extLst>
      <p:ext uri="{BB962C8B-B14F-4D97-AF65-F5344CB8AC3E}">
        <p14:creationId xmlns:p14="http://schemas.microsoft.com/office/powerpoint/2010/main" val="6914578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61444" name="Date Placeholder 7"/>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a:t>Civil Engineering and Architecture </a:t>
            </a:r>
          </a:p>
          <a:p>
            <a:pPr eaLnBrk="1" hangingPunct="1">
              <a:spcBef>
                <a:spcPct val="0"/>
              </a:spcBef>
            </a:pPr>
            <a:r>
              <a:rPr lang="en-US" altLang="en-US"/>
              <a:t>Unit 1- Lesson 1.1 -History of Civil Engineering and Architecture</a:t>
            </a:r>
          </a:p>
        </p:txBody>
      </p:sp>
      <p:sp>
        <p:nvSpPr>
          <p:cNvPr id="61445" name="Slide Number Placeholder 8"/>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C99711F-EFFC-41DF-80D3-E6F8A8AA86EA}" type="slidenum">
              <a:rPr lang="en-US" altLang="en-US" smtClean="0"/>
              <a:pPr eaLnBrk="1" hangingPunct="1">
                <a:spcBef>
                  <a:spcPct val="0"/>
                </a:spcBef>
              </a:pPr>
              <a:t>22</a:t>
            </a:fld>
            <a:endParaRPr lang="en-US" altLang="en-US"/>
          </a:p>
        </p:txBody>
      </p:sp>
      <p:sp>
        <p:nvSpPr>
          <p:cNvPr id="61446" name="Footer Placeholder 9"/>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a:t>Project Lead the Way, Inc  Copyright 2010</a:t>
            </a:r>
          </a:p>
        </p:txBody>
      </p:sp>
      <p:sp>
        <p:nvSpPr>
          <p:cNvPr id="61447" name="Header Placeholder 10"/>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a:t>Principles and Elements of Design Applied to Architecture</a:t>
            </a:r>
          </a:p>
        </p:txBody>
      </p:sp>
    </p:spTree>
    <p:extLst>
      <p:ext uri="{BB962C8B-B14F-4D97-AF65-F5344CB8AC3E}">
        <p14:creationId xmlns:p14="http://schemas.microsoft.com/office/powerpoint/2010/main" val="28331297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Taj Mahal Mausoleum was designed as a tomb by Emperor Shah Jahan for his young wife Mumatz Mahal. With the onion domes, it is a famous example of Islamic architecture.</a:t>
            </a:r>
          </a:p>
        </p:txBody>
      </p:sp>
      <p:sp>
        <p:nvSpPr>
          <p:cNvPr id="62468" name="Date Placeholder 7"/>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a:t>Civil Engineering and Architecture </a:t>
            </a:r>
          </a:p>
          <a:p>
            <a:pPr eaLnBrk="1" hangingPunct="1">
              <a:spcBef>
                <a:spcPct val="0"/>
              </a:spcBef>
            </a:pPr>
            <a:r>
              <a:rPr lang="en-US" altLang="en-US"/>
              <a:t>Unit 1- Lesson 1.1 -History of Civil Engineering and Architecture</a:t>
            </a:r>
          </a:p>
        </p:txBody>
      </p:sp>
      <p:sp>
        <p:nvSpPr>
          <p:cNvPr id="62469" name="Slide Number Placeholder 8"/>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D5F0EF7-5C8E-49F7-BD33-868DF0199D47}" type="slidenum">
              <a:rPr lang="en-US" altLang="en-US" smtClean="0"/>
              <a:pPr eaLnBrk="1" hangingPunct="1">
                <a:spcBef>
                  <a:spcPct val="0"/>
                </a:spcBef>
              </a:pPr>
              <a:t>23</a:t>
            </a:fld>
            <a:endParaRPr lang="en-US" altLang="en-US"/>
          </a:p>
        </p:txBody>
      </p:sp>
      <p:sp>
        <p:nvSpPr>
          <p:cNvPr id="62470" name="Footer Placeholder 9"/>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a:t>Project Lead the Way, Inc  Copyright 2010</a:t>
            </a:r>
          </a:p>
        </p:txBody>
      </p:sp>
      <p:sp>
        <p:nvSpPr>
          <p:cNvPr id="62471" name="Header Placeholder 10"/>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a:t>Principles and Elements of Design Applied to Architecture</a:t>
            </a:r>
          </a:p>
        </p:txBody>
      </p:sp>
    </p:spTree>
    <p:extLst>
      <p:ext uri="{BB962C8B-B14F-4D97-AF65-F5344CB8AC3E}">
        <p14:creationId xmlns:p14="http://schemas.microsoft.com/office/powerpoint/2010/main" val="16196762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This building is asymmetrical, but because it is located quite a distance from the main section, the large boxy section far left balances the main section of the chateau.</a:t>
            </a:r>
          </a:p>
        </p:txBody>
      </p:sp>
      <p:sp>
        <p:nvSpPr>
          <p:cNvPr id="63492" name="Date Placeholder 7"/>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a:t>Civil Engineering and Architecture </a:t>
            </a:r>
          </a:p>
          <a:p>
            <a:pPr eaLnBrk="1" hangingPunct="1">
              <a:spcBef>
                <a:spcPct val="0"/>
              </a:spcBef>
            </a:pPr>
            <a:r>
              <a:rPr lang="en-US" altLang="en-US"/>
              <a:t>Unit 1- Lesson 1.1 -History of Civil Engineering and Architecture</a:t>
            </a:r>
          </a:p>
        </p:txBody>
      </p:sp>
      <p:sp>
        <p:nvSpPr>
          <p:cNvPr id="63493" name="Slide Number Placeholder 8"/>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2D83BB8-AF95-46B5-9412-DD70FC139456}" type="slidenum">
              <a:rPr lang="en-US" altLang="en-US" smtClean="0"/>
              <a:pPr eaLnBrk="1" hangingPunct="1">
                <a:spcBef>
                  <a:spcPct val="0"/>
                </a:spcBef>
              </a:pPr>
              <a:t>24</a:t>
            </a:fld>
            <a:endParaRPr lang="en-US" altLang="en-US"/>
          </a:p>
        </p:txBody>
      </p:sp>
      <p:sp>
        <p:nvSpPr>
          <p:cNvPr id="63494" name="Footer Placeholder 9"/>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a:t>Project Lead the Way, Inc  Copyright 2010</a:t>
            </a:r>
          </a:p>
        </p:txBody>
      </p:sp>
      <p:sp>
        <p:nvSpPr>
          <p:cNvPr id="63495" name="Header Placeholder 10"/>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a:t>Principles and Elements of Design Applied to Architecture</a:t>
            </a:r>
          </a:p>
        </p:txBody>
      </p:sp>
    </p:spTree>
    <p:extLst>
      <p:ext uri="{BB962C8B-B14F-4D97-AF65-F5344CB8AC3E}">
        <p14:creationId xmlns:p14="http://schemas.microsoft.com/office/powerpoint/2010/main" val="35330953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The Galleria Vittorio Emanuele II dome encloses an octagonal space formed at the intersection of two intersecting streets. Designed in 1861 and built between 1865 and 1877, it is an early formal covered street.</a:t>
            </a:r>
          </a:p>
        </p:txBody>
      </p:sp>
      <p:sp>
        <p:nvSpPr>
          <p:cNvPr id="64516" name="Date Placeholder 7"/>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a:t>Civil Engineering and Architecture </a:t>
            </a:r>
          </a:p>
          <a:p>
            <a:pPr eaLnBrk="1" hangingPunct="1">
              <a:spcBef>
                <a:spcPct val="0"/>
              </a:spcBef>
            </a:pPr>
            <a:r>
              <a:rPr lang="en-US" altLang="en-US"/>
              <a:t>Unit 1- Lesson 1.1 -History of Civil Engineering and Architecture</a:t>
            </a:r>
          </a:p>
        </p:txBody>
      </p:sp>
      <p:sp>
        <p:nvSpPr>
          <p:cNvPr id="64517" name="Slide Number Placeholder 8"/>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F2022FD-C765-46C4-814F-8A5C6FEB3B58}" type="slidenum">
              <a:rPr lang="en-US" altLang="en-US" smtClean="0"/>
              <a:pPr eaLnBrk="1" hangingPunct="1">
                <a:spcBef>
                  <a:spcPct val="0"/>
                </a:spcBef>
              </a:pPr>
              <a:t>25</a:t>
            </a:fld>
            <a:endParaRPr lang="en-US" altLang="en-US"/>
          </a:p>
        </p:txBody>
      </p:sp>
      <p:sp>
        <p:nvSpPr>
          <p:cNvPr id="64518" name="Footer Placeholder 9"/>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a:t>Project Lead the Way, Inc  Copyright 2010</a:t>
            </a:r>
          </a:p>
        </p:txBody>
      </p:sp>
      <p:sp>
        <p:nvSpPr>
          <p:cNvPr id="64519" name="Header Placeholder 10"/>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a:t>Principles and Elements of Design Applied to Architecture</a:t>
            </a:r>
          </a:p>
        </p:txBody>
      </p:sp>
    </p:spTree>
    <p:extLst>
      <p:ext uri="{BB962C8B-B14F-4D97-AF65-F5344CB8AC3E}">
        <p14:creationId xmlns:p14="http://schemas.microsoft.com/office/powerpoint/2010/main" val="36874261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A vertical balance is achieved by the reflection of the building in the water</a:t>
            </a:r>
          </a:p>
        </p:txBody>
      </p:sp>
      <p:sp>
        <p:nvSpPr>
          <p:cNvPr id="65540" name="Date Placeholder 7"/>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a:t>Civil Engineering and Architecture </a:t>
            </a:r>
          </a:p>
          <a:p>
            <a:pPr eaLnBrk="1" hangingPunct="1">
              <a:spcBef>
                <a:spcPct val="0"/>
              </a:spcBef>
            </a:pPr>
            <a:r>
              <a:rPr lang="en-US" altLang="en-US"/>
              <a:t>Unit 1- Lesson 1.1 -History of Civil Engineering and Architecture</a:t>
            </a:r>
          </a:p>
        </p:txBody>
      </p:sp>
      <p:sp>
        <p:nvSpPr>
          <p:cNvPr id="65541" name="Slide Number Placeholder 8"/>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115721A-BC61-45EC-B12A-B89F71ED2667}" type="slidenum">
              <a:rPr lang="en-US" altLang="en-US" smtClean="0"/>
              <a:pPr eaLnBrk="1" hangingPunct="1">
                <a:spcBef>
                  <a:spcPct val="0"/>
                </a:spcBef>
              </a:pPr>
              <a:t>26</a:t>
            </a:fld>
            <a:endParaRPr lang="en-US" altLang="en-US"/>
          </a:p>
        </p:txBody>
      </p:sp>
      <p:sp>
        <p:nvSpPr>
          <p:cNvPr id="65542" name="Footer Placeholder 9"/>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a:t>Project Lead the Way, Inc  Copyright 2010</a:t>
            </a:r>
          </a:p>
        </p:txBody>
      </p:sp>
      <p:sp>
        <p:nvSpPr>
          <p:cNvPr id="65543" name="Header Placeholder 10"/>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a:t>Principles and Elements of Design Applied to Architecture</a:t>
            </a:r>
          </a:p>
        </p:txBody>
      </p:sp>
    </p:spTree>
    <p:extLst>
      <p:ext uri="{BB962C8B-B14F-4D97-AF65-F5344CB8AC3E}">
        <p14:creationId xmlns:p14="http://schemas.microsoft.com/office/powerpoint/2010/main" val="30045402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Both the Chinese design and the half timbered structure illustrate horizontal balance. If a vertical line were drawn down the center of each design, the left and right would be mirror images.</a:t>
            </a:r>
          </a:p>
          <a:p>
            <a:pPr eaLnBrk="1" hangingPunct="1"/>
            <a:endParaRPr lang="en-US" altLang="en-US"/>
          </a:p>
          <a:p>
            <a:pPr eaLnBrk="1" hangingPunct="1"/>
            <a:r>
              <a:rPr lang="en-US" altLang="en-US"/>
              <a:t>[click] A famous female architect, Julia Morgan, who was trained as a civil engineer, designed the Hearst estate in California (a National Historic Landmark). William Randolph Hearst at first wanted to build a bungalow so that he would not have to camp in tents on the site. His original idea quickly expanded to include a palatial estate with several outbuildings. The Hearst Castle includes 56 bedrooms, 61 bathrooms, 10 sitting rooms, indoor and outdoor pools, and the largest private zoo in the world. The building shown here is Casa Grande, the main residence.</a:t>
            </a:r>
          </a:p>
        </p:txBody>
      </p:sp>
      <p:sp>
        <p:nvSpPr>
          <p:cNvPr id="66564" name="Date Placeholder 7"/>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a:t>Civil Engineering and Architecture </a:t>
            </a:r>
          </a:p>
          <a:p>
            <a:pPr eaLnBrk="1" hangingPunct="1">
              <a:spcBef>
                <a:spcPct val="0"/>
              </a:spcBef>
            </a:pPr>
            <a:r>
              <a:rPr lang="en-US" altLang="en-US"/>
              <a:t>Unit 1- Lesson 1.1 -History of Civil Engineering and Architecture</a:t>
            </a:r>
          </a:p>
        </p:txBody>
      </p:sp>
      <p:sp>
        <p:nvSpPr>
          <p:cNvPr id="66565" name="Slide Number Placeholder 8"/>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459588D-F4B6-4035-A381-0CCC67B54CFB}" type="slidenum">
              <a:rPr lang="en-US" altLang="en-US" smtClean="0"/>
              <a:pPr eaLnBrk="1" hangingPunct="1">
                <a:spcBef>
                  <a:spcPct val="0"/>
                </a:spcBef>
              </a:pPr>
              <a:t>27</a:t>
            </a:fld>
            <a:endParaRPr lang="en-US" altLang="en-US"/>
          </a:p>
        </p:txBody>
      </p:sp>
      <p:sp>
        <p:nvSpPr>
          <p:cNvPr id="66566" name="Footer Placeholder 9"/>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a:t>Project Lead the Way, Inc  Copyright 2010</a:t>
            </a:r>
          </a:p>
        </p:txBody>
      </p:sp>
      <p:sp>
        <p:nvSpPr>
          <p:cNvPr id="66567" name="Header Placeholder 10"/>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a:t>Principles and Elements of Design Applied to Architecture</a:t>
            </a:r>
          </a:p>
        </p:txBody>
      </p:sp>
    </p:spTree>
    <p:extLst>
      <p:ext uri="{BB962C8B-B14F-4D97-AF65-F5344CB8AC3E}">
        <p14:creationId xmlns:p14="http://schemas.microsoft.com/office/powerpoint/2010/main" val="21789750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Both the Chinese design and the half timbered structure illustrate horizontal balance. If a vertical line were drawn down the center of each design, the left and right would be mirror images.</a:t>
            </a:r>
          </a:p>
          <a:p>
            <a:pPr eaLnBrk="1" hangingPunct="1"/>
            <a:endParaRPr lang="en-US" altLang="en-US"/>
          </a:p>
          <a:p>
            <a:pPr eaLnBrk="1" hangingPunct="1"/>
            <a:r>
              <a:rPr lang="en-US" altLang="en-US"/>
              <a:t>[click] A famous female architect, Julia Morgan, who was trained as a civil engineer, designed the Hearst estate in California (a National Historic Landmark). William Randolph Hearst at first wanted to build a bungalow so that he would not have to camp in tents on the site. His original idea quickly expanded to include a palatial estate with several outbuildings. The Hearst Castle includes 56 bedrooms, 61 bathrooms, 10 sitting rooms, indoor and outdoor pools, and the largest private zoo in the world. The building shown here is Casa Grande, the main residence.</a:t>
            </a:r>
          </a:p>
        </p:txBody>
      </p:sp>
      <p:sp>
        <p:nvSpPr>
          <p:cNvPr id="66564" name="Date Placeholder 7"/>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a:t>Civil Engineering and Architecture </a:t>
            </a:r>
          </a:p>
          <a:p>
            <a:pPr eaLnBrk="1" hangingPunct="1">
              <a:spcBef>
                <a:spcPct val="0"/>
              </a:spcBef>
            </a:pPr>
            <a:r>
              <a:rPr lang="en-US" altLang="en-US"/>
              <a:t>Unit 1- Lesson 1.1 -History of Civil Engineering and Architecture</a:t>
            </a:r>
          </a:p>
        </p:txBody>
      </p:sp>
      <p:sp>
        <p:nvSpPr>
          <p:cNvPr id="66565" name="Slide Number Placeholder 8"/>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459588D-F4B6-4035-A381-0CCC67B54CFB}" type="slidenum">
              <a:rPr lang="en-US" altLang="en-US" smtClean="0"/>
              <a:pPr eaLnBrk="1" hangingPunct="1">
                <a:spcBef>
                  <a:spcPct val="0"/>
                </a:spcBef>
              </a:pPr>
              <a:t>28</a:t>
            </a:fld>
            <a:endParaRPr lang="en-US" altLang="en-US"/>
          </a:p>
        </p:txBody>
      </p:sp>
      <p:sp>
        <p:nvSpPr>
          <p:cNvPr id="66566" name="Footer Placeholder 9"/>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a:t>Project Lead the Way, Inc  Copyright 2010</a:t>
            </a:r>
          </a:p>
        </p:txBody>
      </p:sp>
      <p:sp>
        <p:nvSpPr>
          <p:cNvPr id="66567" name="Header Placeholder 10"/>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a:t>Principles and Elements of Design Applied to Architecture</a:t>
            </a:r>
          </a:p>
        </p:txBody>
      </p:sp>
    </p:spTree>
    <p:extLst>
      <p:ext uri="{BB962C8B-B14F-4D97-AF65-F5344CB8AC3E}">
        <p14:creationId xmlns:p14="http://schemas.microsoft.com/office/powerpoint/2010/main" val="15951536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This is the first floor plan of Saint Basil’s Cathedral. If you ignore the three entrances, the floor plan displays radial balance. Notice that the it also displays horizontal and vertical balance.</a:t>
            </a:r>
          </a:p>
        </p:txBody>
      </p:sp>
      <p:sp>
        <p:nvSpPr>
          <p:cNvPr id="67588" name="Date Placeholder 7"/>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a:t>Civil Engineering and Architecture </a:t>
            </a:r>
          </a:p>
          <a:p>
            <a:pPr eaLnBrk="1" hangingPunct="1">
              <a:spcBef>
                <a:spcPct val="0"/>
              </a:spcBef>
            </a:pPr>
            <a:r>
              <a:rPr lang="en-US" altLang="en-US"/>
              <a:t>Unit 1- Lesson 1.1 -History of Civil Engineering and Architecture</a:t>
            </a:r>
          </a:p>
        </p:txBody>
      </p:sp>
      <p:sp>
        <p:nvSpPr>
          <p:cNvPr id="67589" name="Slide Number Placeholder 8"/>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7B7DC20-FFA5-4661-B7E1-9F0240399B82}" type="slidenum">
              <a:rPr lang="en-US" altLang="en-US" smtClean="0"/>
              <a:pPr eaLnBrk="1" hangingPunct="1">
                <a:spcBef>
                  <a:spcPct val="0"/>
                </a:spcBef>
              </a:pPr>
              <a:t>29</a:t>
            </a:fld>
            <a:endParaRPr lang="en-US" altLang="en-US"/>
          </a:p>
        </p:txBody>
      </p:sp>
      <p:sp>
        <p:nvSpPr>
          <p:cNvPr id="67590" name="Footer Placeholder 9"/>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a:t>Project Lead the Way, Inc  Copyright 2010</a:t>
            </a:r>
          </a:p>
        </p:txBody>
      </p:sp>
      <p:sp>
        <p:nvSpPr>
          <p:cNvPr id="67591" name="Header Placeholder 10"/>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a:t>Principles and Elements of Design Applied to Architecture</a:t>
            </a:r>
          </a:p>
        </p:txBody>
      </p:sp>
    </p:spTree>
    <p:extLst>
      <p:ext uri="{BB962C8B-B14F-4D97-AF65-F5344CB8AC3E}">
        <p14:creationId xmlns:p14="http://schemas.microsoft.com/office/powerpoint/2010/main" val="20650266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This principle is sometimes referred to as repetition.</a:t>
            </a:r>
          </a:p>
        </p:txBody>
      </p:sp>
      <p:sp>
        <p:nvSpPr>
          <p:cNvPr id="68612" name="Date Placeholder 7"/>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a:t>Civil Engineering and Architecture </a:t>
            </a:r>
          </a:p>
          <a:p>
            <a:pPr eaLnBrk="1" hangingPunct="1">
              <a:spcBef>
                <a:spcPct val="0"/>
              </a:spcBef>
            </a:pPr>
            <a:r>
              <a:rPr lang="en-US" altLang="en-US"/>
              <a:t>Unit 1- Lesson 1.1 -History of Civil Engineering and Architecture</a:t>
            </a:r>
          </a:p>
        </p:txBody>
      </p:sp>
      <p:sp>
        <p:nvSpPr>
          <p:cNvPr id="68613" name="Slide Number Placeholder 8"/>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EA4C651-D6DE-43EE-9C4D-9903BAD2F7FA}" type="slidenum">
              <a:rPr lang="en-US" altLang="en-US" smtClean="0"/>
              <a:pPr eaLnBrk="1" hangingPunct="1">
                <a:spcBef>
                  <a:spcPct val="0"/>
                </a:spcBef>
              </a:pPr>
              <a:t>30</a:t>
            </a:fld>
            <a:endParaRPr lang="en-US" altLang="en-US"/>
          </a:p>
        </p:txBody>
      </p:sp>
      <p:sp>
        <p:nvSpPr>
          <p:cNvPr id="68614" name="Footer Placeholder 9"/>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a:t>Project Lead the Way, Inc  Copyright 2010</a:t>
            </a:r>
          </a:p>
        </p:txBody>
      </p:sp>
      <p:sp>
        <p:nvSpPr>
          <p:cNvPr id="68615" name="Header Placeholder 10"/>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a:t>Principles and Elements of Design Applied to Architecture</a:t>
            </a:r>
          </a:p>
        </p:txBody>
      </p:sp>
    </p:spTree>
    <p:extLst>
      <p:ext uri="{BB962C8B-B14F-4D97-AF65-F5344CB8AC3E}">
        <p14:creationId xmlns:p14="http://schemas.microsoft.com/office/powerpoint/2010/main" val="394788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The Empire State Building in  New York City, an international landmark, is an excellent example of the architectural style know as Art Deco. It was designed by the architectural firm of Shreve, Lamb, and Harmon. William Lamb was the chief designer.</a:t>
            </a:r>
          </a:p>
          <a:p>
            <a:pPr eaLnBrk="1" hangingPunct="1"/>
            <a:endParaRPr lang="en-US" altLang="en-US"/>
          </a:p>
          <a:p>
            <a:pPr eaLnBrk="1" hangingPunct="1"/>
            <a:r>
              <a:rPr lang="en-US" altLang="en-US"/>
              <a:t>The vertical characteristics represent dignity, formality, stability, and strength. </a:t>
            </a:r>
          </a:p>
        </p:txBody>
      </p:sp>
      <p:sp>
        <p:nvSpPr>
          <p:cNvPr id="45060" name="Date Placeholder 7"/>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a:t>Civil Engineering and Architecture </a:t>
            </a:r>
          </a:p>
          <a:p>
            <a:pPr eaLnBrk="1" hangingPunct="1">
              <a:spcBef>
                <a:spcPct val="0"/>
              </a:spcBef>
            </a:pPr>
            <a:r>
              <a:rPr lang="en-US" altLang="en-US"/>
              <a:t>Unit 1- Lesson 1.1 -History of Civil Engineering and Architecture</a:t>
            </a:r>
          </a:p>
        </p:txBody>
      </p:sp>
      <p:sp>
        <p:nvSpPr>
          <p:cNvPr id="45061" name="Slide Number Placeholder 8"/>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BA2C0D2-5772-4C4A-B5AD-6620D5CD1BC1}" type="slidenum">
              <a:rPr lang="en-US" altLang="en-US" smtClean="0"/>
              <a:pPr eaLnBrk="1" hangingPunct="1">
                <a:spcBef>
                  <a:spcPct val="0"/>
                </a:spcBef>
              </a:pPr>
              <a:t>4</a:t>
            </a:fld>
            <a:endParaRPr lang="en-US" altLang="en-US"/>
          </a:p>
        </p:txBody>
      </p:sp>
      <p:sp>
        <p:nvSpPr>
          <p:cNvPr id="45062" name="Footer Placeholder 9"/>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a:t>Project Lead the Way, Inc  Copyright 2010</a:t>
            </a:r>
          </a:p>
        </p:txBody>
      </p:sp>
      <p:sp>
        <p:nvSpPr>
          <p:cNvPr id="45063" name="Header Placeholder 10"/>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a:t>Principles and Elements of Design Applied to Architecture</a:t>
            </a:r>
          </a:p>
        </p:txBody>
      </p:sp>
    </p:spTree>
    <p:extLst>
      <p:ext uri="{BB962C8B-B14F-4D97-AF65-F5344CB8AC3E}">
        <p14:creationId xmlns:p14="http://schemas.microsoft.com/office/powerpoint/2010/main" val="7533646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A regular rhythm is created in the floor shown on the left by repeating the same pattern of bricks and tiles.</a:t>
            </a:r>
          </a:p>
          <a:p>
            <a:pPr eaLnBrk="1" hangingPunct="1"/>
            <a:r>
              <a:rPr lang="en-US" altLang="en-US"/>
              <a:t>The undulating hotel balconies shown on the right are repeated at each level, creating a regular rhythm.</a:t>
            </a:r>
          </a:p>
        </p:txBody>
      </p:sp>
      <p:sp>
        <p:nvSpPr>
          <p:cNvPr id="69636" name="Date Placeholder 7"/>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a:t>Civil Engineering and Architecture </a:t>
            </a:r>
          </a:p>
          <a:p>
            <a:pPr eaLnBrk="1" hangingPunct="1">
              <a:spcBef>
                <a:spcPct val="0"/>
              </a:spcBef>
            </a:pPr>
            <a:r>
              <a:rPr lang="en-US" altLang="en-US"/>
              <a:t>Unit 1- Lesson 1.1 -History of Civil Engineering and Architecture</a:t>
            </a:r>
          </a:p>
        </p:txBody>
      </p:sp>
      <p:sp>
        <p:nvSpPr>
          <p:cNvPr id="69637" name="Slide Number Placeholder 8"/>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0FD9A7E-F932-446D-AD19-C5B87670B76A}" type="slidenum">
              <a:rPr lang="en-US" altLang="en-US" smtClean="0"/>
              <a:pPr eaLnBrk="1" hangingPunct="1">
                <a:spcBef>
                  <a:spcPct val="0"/>
                </a:spcBef>
              </a:pPr>
              <a:t>31</a:t>
            </a:fld>
            <a:endParaRPr lang="en-US" altLang="en-US"/>
          </a:p>
        </p:txBody>
      </p:sp>
      <p:sp>
        <p:nvSpPr>
          <p:cNvPr id="69638" name="Footer Placeholder 9"/>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a:t>Project Lead the Way, Inc  Copyright 2010</a:t>
            </a:r>
          </a:p>
        </p:txBody>
      </p:sp>
      <p:sp>
        <p:nvSpPr>
          <p:cNvPr id="69639" name="Header Placeholder 10"/>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a:t>Principles and Elements of Design Applied to Architecture</a:t>
            </a:r>
          </a:p>
        </p:txBody>
      </p:sp>
    </p:spTree>
    <p:extLst>
      <p:ext uri="{BB962C8B-B14F-4D97-AF65-F5344CB8AC3E}">
        <p14:creationId xmlns:p14="http://schemas.microsoft.com/office/powerpoint/2010/main" val="5352913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A regular rhythm is created in the floor shown on the left by repeating the same pattern of bricks and tiles.</a:t>
            </a:r>
          </a:p>
          <a:p>
            <a:pPr eaLnBrk="1" hangingPunct="1"/>
            <a:r>
              <a:rPr lang="en-US" altLang="en-US"/>
              <a:t>The undulating hotel balconies shown on the right are repeated at each level, creating a regular rhythm.</a:t>
            </a:r>
          </a:p>
        </p:txBody>
      </p:sp>
      <p:sp>
        <p:nvSpPr>
          <p:cNvPr id="69636" name="Date Placeholder 7"/>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a:t>Civil Engineering and Architecture </a:t>
            </a:r>
          </a:p>
          <a:p>
            <a:pPr eaLnBrk="1" hangingPunct="1">
              <a:spcBef>
                <a:spcPct val="0"/>
              </a:spcBef>
            </a:pPr>
            <a:r>
              <a:rPr lang="en-US" altLang="en-US"/>
              <a:t>Unit 1- Lesson 1.1 -History of Civil Engineering and Architecture</a:t>
            </a:r>
          </a:p>
        </p:txBody>
      </p:sp>
      <p:sp>
        <p:nvSpPr>
          <p:cNvPr id="69637" name="Slide Number Placeholder 8"/>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0FD9A7E-F932-446D-AD19-C5B87670B76A}" type="slidenum">
              <a:rPr lang="en-US" altLang="en-US" smtClean="0"/>
              <a:pPr eaLnBrk="1" hangingPunct="1">
                <a:spcBef>
                  <a:spcPct val="0"/>
                </a:spcBef>
              </a:pPr>
              <a:t>32</a:t>
            </a:fld>
            <a:endParaRPr lang="en-US" altLang="en-US"/>
          </a:p>
        </p:txBody>
      </p:sp>
      <p:sp>
        <p:nvSpPr>
          <p:cNvPr id="69638" name="Footer Placeholder 9"/>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a:t>Project Lead the Way, Inc  Copyright 2010</a:t>
            </a:r>
          </a:p>
        </p:txBody>
      </p:sp>
      <p:sp>
        <p:nvSpPr>
          <p:cNvPr id="69639" name="Header Placeholder 10"/>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a:t>Principles and Elements of Design Applied to Architecture</a:t>
            </a:r>
          </a:p>
        </p:txBody>
      </p:sp>
    </p:spTree>
    <p:extLst>
      <p:ext uri="{BB962C8B-B14F-4D97-AF65-F5344CB8AC3E}">
        <p14:creationId xmlns:p14="http://schemas.microsoft.com/office/powerpoint/2010/main" val="35557421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The repeated use of the onion domes creates a random rhythm in the design of Saint Basil’s Cathedral.</a:t>
            </a:r>
          </a:p>
        </p:txBody>
      </p:sp>
      <p:sp>
        <p:nvSpPr>
          <p:cNvPr id="70660" name="Date Placeholder 7"/>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a:t>Civil Engineering and Architecture </a:t>
            </a:r>
          </a:p>
          <a:p>
            <a:pPr eaLnBrk="1" hangingPunct="1">
              <a:spcBef>
                <a:spcPct val="0"/>
              </a:spcBef>
            </a:pPr>
            <a:r>
              <a:rPr lang="en-US" altLang="en-US"/>
              <a:t>Unit 1- Lesson 1.1 -History of Civil Engineering and Architecture</a:t>
            </a:r>
          </a:p>
        </p:txBody>
      </p:sp>
      <p:sp>
        <p:nvSpPr>
          <p:cNvPr id="70661" name="Slide Number Placeholder 8"/>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1D5036C-226C-427A-BDD5-4BDB9A511367}" type="slidenum">
              <a:rPr lang="en-US" altLang="en-US" smtClean="0"/>
              <a:pPr eaLnBrk="1" hangingPunct="1">
                <a:spcBef>
                  <a:spcPct val="0"/>
                </a:spcBef>
              </a:pPr>
              <a:t>33</a:t>
            </a:fld>
            <a:endParaRPr lang="en-US" altLang="en-US"/>
          </a:p>
        </p:txBody>
      </p:sp>
      <p:sp>
        <p:nvSpPr>
          <p:cNvPr id="70662" name="Footer Placeholder 9"/>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a:t>Project Lead the Way, Inc  Copyright 2010</a:t>
            </a:r>
          </a:p>
        </p:txBody>
      </p:sp>
      <p:sp>
        <p:nvSpPr>
          <p:cNvPr id="70663" name="Header Placeholder 10"/>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a:t>Principles and Elements of Design Applied to Architecture</a:t>
            </a:r>
          </a:p>
        </p:txBody>
      </p:sp>
    </p:spTree>
    <p:extLst>
      <p:ext uri="{BB962C8B-B14F-4D97-AF65-F5344CB8AC3E}">
        <p14:creationId xmlns:p14="http://schemas.microsoft.com/office/powerpoint/2010/main" val="34045354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71684" name="Date Placeholder 7"/>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a:t>Civil Engineering and Architecture </a:t>
            </a:r>
          </a:p>
          <a:p>
            <a:pPr eaLnBrk="1" hangingPunct="1">
              <a:spcBef>
                <a:spcPct val="0"/>
              </a:spcBef>
            </a:pPr>
            <a:r>
              <a:rPr lang="en-US" altLang="en-US"/>
              <a:t>Unit 1- Lesson 1.1 -History of Civil Engineering and Architecture</a:t>
            </a:r>
          </a:p>
        </p:txBody>
      </p:sp>
      <p:sp>
        <p:nvSpPr>
          <p:cNvPr id="71685" name="Slide Number Placeholder 8"/>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0F513D8-CD27-4BA7-80AC-022EADBCD3DB}" type="slidenum">
              <a:rPr lang="en-US" altLang="en-US" smtClean="0"/>
              <a:pPr eaLnBrk="1" hangingPunct="1">
                <a:spcBef>
                  <a:spcPct val="0"/>
                </a:spcBef>
              </a:pPr>
              <a:t>34</a:t>
            </a:fld>
            <a:endParaRPr lang="en-US" altLang="en-US"/>
          </a:p>
        </p:txBody>
      </p:sp>
      <p:sp>
        <p:nvSpPr>
          <p:cNvPr id="71686" name="Footer Placeholder 9"/>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a:t>Project Lead the Way, Inc  Copyright 2010</a:t>
            </a:r>
          </a:p>
        </p:txBody>
      </p:sp>
      <p:sp>
        <p:nvSpPr>
          <p:cNvPr id="71687" name="Header Placeholder 10"/>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a:t>Principles and Elements of Design Applied to Architecture</a:t>
            </a:r>
          </a:p>
        </p:txBody>
      </p:sp>
    </p:spTree>
    <p:extLst>
      <p:ext uri="{BB962C8B-B14F-4D97-AF65-F5344CB8AC3E}">
        <p14:creationId xmlns:p14="http://schemas.microsoft.com/office/powerpoint/2010/main" val="32526756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What draws your attention in the image? Why? Is it size, placement, color, or use of another element?</a:t>
            </a:r>
          </a:p>
          <a:p>
            <a:pPr eaLnBrk="1" hangingPunct="1"/>
            <a:endParaRPr lang="en-US" altLang="en-US"/>
          </a:p>
          <a:p>
            <a:pPr eaLnBrk="1" hangingPunct="1"/>
            <a:r>
              <a:rPr lang="en-US" altLang="en-US"/>
              <a:t>Although the mosaic is on the ceiling in the top image, because of the bright colors (which contrast with the neutral colors of the surrounding structure), the mosaic is the focal point.</a:t>
            </a:r>
          </a:p>
          <a:p>
            <a:pPr eaLnBrk="1" hangingPunct="1"/>
            <a:endParaRPr lang="en-US" altLang="en-US"/>
          </a:p>
          <a:p>
            <a:pPr eaLnBrk="1" hangingPunct="1"/>
            <a:r>
              <a:rPr lang="en-US" altLang="en-US"/>
              <a:t>The tower of the mosque is emphasized due to colored light, its height (much taller than surrounding structure) and its shape (round form contrasts with angular edges of the rest of the building)</a:t>
            </a:r>
          </a:p>
          <a:p>
            <a:pPr eaLnBrk="1" hangingPunct="1"/>
            <a:endParaRPr lang="en-US" altLang="en-US"/>
          </a:p>
          <a:p>
            <a:pPr eaLnBrk="1" hangingPunct="1"/>
            <a:r>
              <a:rPr lang="en-US" altLang="en-US"/>
              <a:t>[click]  This is a picture of the Bahai Gardens in Haifa, Israel. The domed building in the distance is emphasized here – Why?  </a:t>
            </a:r>
          </a:p>
          <a:p>
            <a:pPr eaLnBrk="1" hangingPunct="1"/>
            <a:r>
              <a:rPr lang="en-US" altLang="en-US"/>
              <a:t>Location – The building is centered horizontally.</a:t>
            </a:r>
          </a:p>
          <a:p>
            <a:pPr eaLnBrk="1" hangingPunct="1"/>
            <a:r>
              <a:rPr lang="en-US" altLang="en-US"/>
              <a:t>Lines – All lines lead to the building including the horizon line, the stairway, and lines of trees.</a:t>
            </a:r>
          </a:p>
          <a:p>
            <a:pPr eaLnBrk="1" hangingPunct="1"/>
            <a:r>
              <a:rPr lang="en-US" altLang="en-US"/>
              <a:t>Shape – The building is a geometric shape which contrasts with the surrounding organic (natural) shapes and therefore stands out.</a:t>
            </a:r>
          </a:p>
          <a:p>
            <a:pPr eaLnBrk="1" hangingPunct="1"/>
            <a:endParaRPr lang="en-US" altLang="en-US"/>
          </a:p>
          <a:p>
            <a:pPr eaLnBrk="1" hangingPunct="1"/>
            <a:endParaRPr lang="en-US" altLang="en-US"/>
          </a:p>
          <a:p>
            <a:pPr eaLnBrk="1" hangingPunct="1"/>
            <a:endParaRPr lang="en-US" altLang="en-US"/>
          </a:p>
        </p:txBody>
      </p:sp>
      <p:sp>
        <p:nvSpPr>
          <p:cNvPr id="72708" name="Date Placeholder 7"/>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a:t>Civil Engineering and Architecture </a:t>
            </a:r>
          </a:p>
          <a:p>
            <a:pPr eaLnBrk="1" hangingPunct="1">
              <a:spcBef>
                <a:spcPct val="0"/>
              </a:spcBef>
            </a:pPr>
            <a:r>
              <a:rPr lang="en-US" altLang="en-US"/>
              <a:t>Unit 1- Lesson 1.1 -History of Civil Engineering and Architecture</a:t>
            </a:r>
          </a:p>
        </p:txBody>
      </p:sp>
      <p:sp>
        <p:nvSpPr>
          <p:cNvPr id="72709" name="Slide Number Placeholder 8"/>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599D316-CE76-48C2-B23F-6CA461B66090}" type="slidenum">
              <a:rPr lang="en-US" altLang="en-US" smtClean="0"/>
              <a:pPr eaLnBrk="1" hangingPunct="1">
                <a:spcBef>
                  <a:spcPct val="0"/>
                </a:spcBef>
              </a:pPr>
              <a:t>35</a:t>
            </a:fld>
            <a:endParaRPr lang="en-US" altLang="en-US"/>
          </a:p>
        </p:txBody>
      </p:sp>
      <p:sp>
        <p:nvSpPr>
          <p:cNvPr id="72710" name="Footer Placeholder 9"/>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a:t>Project Lead the Way, Inc  Copyright 2010</a:t>
            </a:r>
          </a:p>
        </p:txBody>
      </p:sp>
      <p:sp>
        <p:nvSpPr>
          <p:cNvPr id="72711" name="Header Placeholder 10"/>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a:t>Principles and Elements of Design Applied to Architecture</a:t>
            </a:r>
          </a:p>
        </p:txBody>
      </p:sp>
    </p:spTree>
    <p:extLst>
      <p:ext uri="{BB962C8B-B14F-4D97-AF65-F5344CB8AC3E}">
        <p14:creationId xmlns:p14="http://schemas.microsoft.com/office/powerpoint/2010/main" val="35153891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What draws your attention in the image? Why? Is it size, placement, color, or use of another element?</a:t>
            </a:r>
          </a:p>
          <a:p>
            <a:pPr eaLnBrk="1" hangingPunct="1"/>
            <a:endParaRPr lang="en-US" altLang="en-US"/>
          </a:p>
          <a:p>
            <a:pPr eaLnBrk="1" hangingPunct="1"/>
            <a:r>
              <a:rPr lang="en-US" altLang="en-US"/>
              <a:t>Although the mosaic is on the ceiling in the top image, because of the bright colors (which contrast with the neutral colors of the surrounding structure), the mosaic is the focal point.</a:t>
            </a:r>
          </a:p>
          <a:p>
            <a:pPr eaLnBrk="1" hangingPunct="1"/>
            <a:endParaRPr lang="en-US" altLang="en-US"/>
          </a:p>
          <a:p>
            <a:pPr eaLnBrk="1" hangingPunct="1"/>
            <a:r>
              <a:rPr lang="en-US" altLang="en-US"/>
              <a:t>The tower of the mosque is emphasized due to colored light, its height (much taller than surrounding structure) and its shape (round form contrasts with angular edges of the rest of the building)</a:t>
            </a:r>
          </a:p>
          <a:p>
            <a:pPr eaLnBrk="1" hangingPunct="1"/>
            <a:endParaRPr lang="en-US" altLang="en-US"/>
          </a:p>
          <a:p>
            <a:pPr eaLnBrk="1" hangingPunct="1"/>
            <a:r>
              <a:rPr lang="en-US" altLang="en-US"/>
              <a:t>[click]  This is a picture of the Bahai Gardens in Haifa, Israel. The domed building in the distance is emphasized here – Why?  </a:t>
            </a:r>
          </a:p>
          <a:p>
            <a:pPr eaLnBrk="1" hangingPunct="1"/>
            <a:r>
              <a:rPr lang="en-US" altLang="en-US"/>
              <a:t>Location – The building is centered horizontally.</a:t>
            </a:r>
          </a:p>
          <a:p>
            <a:pPr eaLnBrk="1" hangingPunct="1"/>
            <a:r>
              <a:rPr lang="en-US" altLang="en-US"/>
              <a:t>Lines – All lines lead to the building including the horizon line, the stairway, and lines of trees.</a:t>
            </a:r>
          </a:p>
          <a:p>
            <a:pPr eaLnBrk="1" hangingPunct="1"/>
            <a:r>
              <a:rPr lang="en-US" altLang="en-US"/>
              <a:t>Shape – The building is a geometric shape which contrasts with the surrounding organic (natural) shapes and therefore stands out.</a:t>
            </a:r>
          </a:p>
          <a:p>
            <a:pPr eaLnBrk="1" hangingPunct="1"/>
            <a:endParaRPr lang="en-US" altLang="en-US"/>
          </a:p>
          <a:p>
            <a:pPr eaLnBrk="1" hangingPunct="1"/>
            <a:endParaRPr lang="en-US" altLang="en-US"/>
          </a:p>
          <a:p>
            <a:pPr eaLnBrk="1" hangingPunct="1"/>
            <a:endParaRPr lang="en-US" altLang="en-US"/>
          </a:p>
        </p:txBody>
      </p:sp>
      <p:sp>
        <p:nvSpPr>
          <p:cNvPr id="72708" name="Date Placeholder 7"/>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a:t>Civil Engineering and Architecture </a:t>
            </a:r>
          </a:p>
          <a:p>
            <a:pPr eaLnBrk="1" hangingPunct="1">
              <a:spcBef>
                <a:spcPct val="0"/>
              </a:spcBef>
            </a:pPr>
            <a:r>
              <a:rPr lang="en-US" altLang="en-US"/>
              <a:t>Unit 1- Lesson 1.1 -History of Civil Engineering and Architecture</a:t>
            </a:r>
          </a:p>
        </p:txBody>
      </p:sp>
      <p:sp>
        <p:nvSpPr>
          <p:cNvPr id="72709" name="Slide Number Placeholder 8"/>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599D316-CE76-48C2-B23F-6CA461B66090}" type="slidenum">
              <a:rPr lang="en-US" altLang="en-US" smtClean="0"/>
              <a:pPr eaLnBrk="1" hangingPunct="1">
                <a:spcBef>
                  <a:spcPct val="0"/>
                </a:spcBef>
              </a:pPr>
              <a:t>36</a:t>
            </a:fld>
            <a:endParaRPr lang="en-US" altLang="en-US"/>
          </a:p>
        </p:txBody>
      </p:sp>
      <p:sp>
        <p:nvSpPr>
          <p:cNvPr id="72710" name="Footer Placeholder 9"/>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a:t>Project Lead the Way, Inc  Copyright 2010</a:t>
            </a:r>
          </a:p>
        </p:txBody>
      </p:sp>
      <p:sp>
        <p:nvSpPr>
          <p:cNvPr id="72711" name="Header Placeholder 10"/>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a:t>Principles and Elements of Design Applied to Architecture</a:t>
            </a:r>
          </a:p>
        </p:txBody>
      </p:sp>
    </p:spTree>
    <p:extLst>
      <p:ext uri="{BB962C8B-B14F-4D97-AF65-F5344CB8AC3E}">
        <p14:creationId xmlns:p14="http://schemas.microsoft.com/office/powerpoint/2010/main" val="21587648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Because of its height, the Washington Monument is the most prominent structure in Washington, D.C., shown here with the Lincoln Memorial in the foreground and the U. S. Capitol building in the background. The monument is shaped like an Egyptian Obelisk and stands 555 ft - 5 1/8 in. tall.  </a:t>
            </a:r>
          </a:p>
        </p:txBody>
      </p:sp>
      <p:sp>
        <p:nvSpPr>
          <p:cNvPr id="73732" name="Date Placeholder 7"/>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a:t>Civil Engineering and Architecture </a:t>
            </a:r>
          </a:p>
          <a:p>
            <a:pPr eaLnBrk="1" hangingPunct="1">
              <a:spcBef>
                <a:spcPct val="0"/>
              </a:spcBef>
            </a:pPr>
            <a:r>
              <a:rPr lang="en-US" altLang="en-US"/>
              <a:t>Unit 1- Lesson 1.1 -History of Civil Engineering and Architecture</a:t>
            </a:r>
          </a:p>
        </p:txBody>
      </p:sp>
      <p:sp>
        <p:nvSpPr>
          <p:cNvPr id="73733" name="Slide Number Placeholder 8"/>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3F51280-0E43-4900-9BC6-4460778F52A9}" type="slidenum">
              <a:rPr lang="en-US" altLang="en-US" smtClean="0"/>
              <a:pPr eaLnBrk="1" hangingPunct="1">
                <a:spcBef>
                  <a:spcPct val="0"/>
                </a:spcBef>
              </a:pPr>
              <a:t>37</a:t>
            </a:fld>
            <a:endParaRPr lang="en-US" altLang="en-US"/>
          </a:p>
        </p:txBody>
      </p:sp>
      <p:sp>
        <p:nvSpPr>
          <p:cNvPr id="73734" name="Footer Placeholder 9"/>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a:t>Project Lead the Way, Inc  Copyright 2010</a:t>
            </a:r>
          </a:p>
        </p:txBody>
      </p:sp>
      <p:sp>
        <p:nvSpPr>
          <p:cNvPr id="73735" name="Header Placeholder 10"/>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a:t>Principles and Elements of Design Applied to Architecture</a:t>
            </a:r>
          </a:p>
        </p:txBody>
      </p:sp>
    </p:spTree>
    <p:extLst>
      <p:ext uri="{BB962C8B-B14F-4D97-AF65-F5344CB8AC3E}">
        <p14:creationId xmlns:p14="http://schemas.microsoft.com/office/powerpoint/2010/main" val="37561678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74756" name="Date Placeholder 7"/>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a:t>Civil Engineering and Architecture </a:t>
            </a:r>
          </a:p>
          <a:p>
            <a:pPr eaLnBrk="1" hangingPunct="1">
              <a:spcBef>
                <a:spcPct val="0"/>
              </a:spcBef>
            </a:pPr>
            <a:r>
              <a:rPr lang="en-US" altLang="en-US"/>
              <a:t>Unit 1- Lesson 1.1 -History of Civil Engineering and Architecture</a:t>
            </a:r>
          </a:p>
        </p:txBody>
      </p:sp>
      <p:sp>
        <p:nvSpPr>
          <p:cNvPr id="74757" name="Slide Number Placeholder 8"/>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9A92904-B35D-434B-9DD2-3C80F981885A}" type="slidenum">
              <a:rPr lang="en-US" altLang="en-US" smtClean="0"/>
              <a:pPr eaLnBrk="1" hangingPunct="1">
                <a:spcBef>
                  <a:spcPct val="0"/>
                </a:spcBef>
              </a:pPr>
              <a:t>38</a:t>
            </a:fld>
            <a:endParaRPr lang="en-US" altLang="en-US"/>
          </a:p>
        </p:txBody>
      </p:sp>
      <p:sp>
        <p:nvSpPr>
          <p:cNvPr id="74758" name="Footer Placeholder 9"/>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a:t>Project Lead the Way, Inc  Copyright 2010</a:t>
            </a:r>
          </a:p>
        </p:txBody>
      </p:sp>
      <p:sp>
        <p:nvSpPr>
          <p:cNvPr id="74759" name="Header Placeholder 10"/>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a:t>Principles and Elements of Design Applied to Architecture</a:t>
            </a:r>
          </a:p>
        </p:txBody>
      </p:sp>
    </p:spTree>
    <p:extLst>
      <p:ext uri="{BB962C8B-B14F-4D97-AF65-F5344CB8AC3E}">
        <p14:creationId xmlns:p14="http://schemas.microsoft.com/office/powerpoint/2010/main" val="18000324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5780" name="Date Placeholder 7"/>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a:t>Civil Engineering and Architecture </a:t>
            </a:r>
          </a:p>
          <a:p>
            <a:pPr eaLnBrk="1" hangingPunct="1">
              <a:spcBef>
                <a:spcPct val="0"/>
              </a:spcBef>
            </a:pPr>
            <a:r>
              <a:rPr lang="en-US" altLang="en-US"/>
              <a:t>Unit 1- Lesson 1.1 -History of Civil Engineering and Architecture</a:t>
            </a:r>
          </a:p>
        </p:txBody>
      </p:sp>
      <p:sp>
        <p:nvSpPr>
          <p:cNvPr id="75781" name="Slide Number Placeholder 8"/>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1040413-5B5B-4B39-B47D-D1AB160FEFDB}" type="slidenum">
              <a:rPr lang="en-US" altLang="en-US" smtClean="0"/>
              <a:pPr eaLnBrk="1" hangingPunct="1">
                <a:spcBef>
                  <a:spcPct val="0"/>
                </a:spcBef>
              </a:pPr>
              <a:t>39</a:t>
            </a:fld>
            <a:endParaRPr lang="en-US" altLang="en-US"/>
          </a:p>
        </p:txBody>
      </p:sp>
      <p:sp>
        <p:nvSpPr>
          <p:cNvPr id="75782" name="Footer Placeholder 9"/>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a:t>Project Lead the Way, Inc  Copyright 2010</a:t>
            </a:r>
          </a:p>
        </p:txBody>
      </p:sp>
      <p:sp>
        <p:nvSpPr>
          <p:cNvPr id="75783" name="Header Placeholder 10"/>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a:t>Principles and Elements of Design Applied to Architecture</a:t>
            </a:r>
          </a:p>
        </p:txBody>
      </p:sp>
    </p:spTree>
    <p:extLst>
      <p:ext uri="{BB962C8B-B14F-4D97-AF65-F5344CB8AC3E}">
        <p14:creationId xmlns:p14="http://schemas.microsoft.com/office/powerpoint/2010/main" val="13919727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Many colleges achieve a sense of unity throughout the campus by consistently using specific materials. West Virginia University in Morgantown uses red brick. Notice that the red brick used in the buildings is also used in the landscape walls in the foreground.</a:t>
            </a:r>
          </a:p>
          <a:p>
            <a:pPr eaLnBrk="1" hangingPunct="1"/>
            <a:endParaRPr lang="en-US" altLang="en-US"/>
          </a:p>
          <a:p>
            <a:pPr eaLnBrk="1" hangingPunct="1"/>
            <a:r>
              <a:rPr lang="en-US" altLang="en-US"/>
              <a:t>In the image on the right, unity is achieved in the home interior by a consistent use of color (yellow and white) and smooth texture. </a:t>
            </a:r>
          </a:p>
        </p:txBody>
      </p:sp>
      <p:sp>
        <p:nvSpPr>
          <p:cNvPr id="76804" name="Date Placeholder 7"/>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a:t>Civil Engineering and Architecture </a:t>
            </a:r>
          </a:p>
          <a:p>
            <a:pPr eaLnBrk="1" hangingPunct="1">
              <a:spcBef>
                <a:spcPct val="0"/>
              </a:spcBef>
            </a:pPr>
            <a:r>
              <a:rPr lang="en-US" altLang="en-US"/>
              <a:t>Unit 1- Lesson 1.1 -History of Civil Engineering and Architecture</a:t>
            </a:r>
          </a:p>
        </p:txBody>
      </p:sp>
      <p:sp>
        <p:nvSpPr>
          <p:cNvPr id="76805" name="Slide Number Placeholder 8"/>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18023A4-3337-4C7B-8E63-BC37B75F4D33}" type="slidenum">
              <a:rPr lang="en-US" altLang="en-US" smtClean="0"/>
              <a:pPr eaLnBrk="1" hangingPunct="1">
                <a:spcBef>
                  <a:spcPct val="0"/>
                </a:spcBef>
              </a:pPr>
              <a:t>40</a:t>
            </a:fld>
            <a:endParaRPr lang="en-US" altLang="en-US"/>
          </a:p>
        </p:txBody>
      </p:sp>
      <p:sp>
        <p:nvSpPr>
          <p:cNvPr id="76806" name="Footer Placeholder 9"/>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a:t>Project Lead the Way, Inc  Copyright 2010</a:t>
            </a:r>
          </a:p>
        </p:txBody>
      </p:sp>
      <p:sp>
        <p:nvSpPr>
          <p:cNvPr id="76807" name="Header Placeholder 10"/>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a:t>Principles and Elements of Design Applied to Architecture</a:t>
            </a:r>
          </a:p>
        </p:txBody>
      </p:sp>
    </p:spTree>
    <p:extLst>
      <p:ext uri="{BB962C8B-B14F-4D97-AF65-F5344CB8AC3E}">
        <p14:creationId xmlns:p14="http://schemas.microsoft.com/office/powerpoint/2010/main" val="4292524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Horizontal lines represent calm, peace, and relaxation. Frank Lloyd Wright was well know for using horizontal lines in many of his designs.</a:t>
            </a:r>
          </a:p>
        </p:txBody>
      </p:sp>
      <p:sp>
        <p:nvSpPr>
          <p:cNvPr id="46084" name="Date Placeholder 7"/>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a:t>Civil Engineering and Architecture </a:t>
            </a:r>
          </a:p>
          <a:p>
            <a:pPr eaLnBrk="1" hangingPunct="1">
              <a:spcBef>
                <a:spcPct val="0"/>
              </a:spcBef>
            </a:pPr>
            <a:r>
              <a:rPr lang="en-US" altLang="en-US"/>
              <a:t>Unit 1- Lesson 1.1 -History of Civil Engineering and Architecture</a:t>
            </a:r>
          </a:p>
        </p:txBody>
      </p:sp>
      <p:sp>
        <p:nvSpPr>
          <p:cNvPr id="46085" name="Slide Number Placeholder 8"/>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A790F44-5111-4752-BE83-D29F52750C21}" type="slidenum">
              <a:rPr lang="en-US" altLang="en-US" smtClean="0"/>
              <a:pPr eaLnBrk="1" hangingPunct="1">
                <a:spcBef>
                  <a:spcPct val="0"/>
                </a:spcBef>
              </a:pPr>
              <a:t>5</a:t>
            </a:fld>
            <a:endParaRPr lang="en-US" altLang="en-US"/>
          </a:p>
        </p:txBody>
      </p:sp>
      <p:sp>
        <p:nvSpPr>
          <p:cNvPr id="46086" name="Footer Placeholder 9"/>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a:t>Project Lead the Way, Inc  Copyright 2010</a:t>
            </a:r>
          </a:p>
        </p:txBody>
      </p:sp>
      <p:sp>
        <p:nvSpPr>
          <p:cNvPr id="46087" name="Header Placeholder 10"/>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a:t>Principles and Elements of Design Applied to Architecture</a:t>
            </a:r>
          </a:p>
        </p:txBody>
      </p:sp>
    </p:spTree>
    <p:extLst>
      <p:ext uri="{BB962C8B-B14F-4D97-AF65-F5344CB8AC3E}">
        <p14:creationId xmlns:p14="http://schemas.microsoft.com/office/powerpoint/2010/main" val="42608847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What elements unify each of these designs?</a:t>
            </a:r>
          </a:p>
          <a:p>
            <a:pPr eaLnBrk="1" hangingPunct="1"/>
            <a:endParaRPr lang="en-US" altLang="en-US"/>
          </a:p>
          <a:p>
            <a:pPr eaLnBrk="1" hangingPunct="1"/>
            <a:r>
              <a:rPr lang="en-US" altLang="en-US"/>
              <a:t>In the first image, the consistent use of curved roofs, color, rectangular openings, and similar potted plants create a unified design.</a:t>
            </a:r>
          </a:p>
          <a:p>
            <a:pPr eaLnBrk="1" hangingPunct="1"/>
            <a:endParaRPr lang="en-US" altLang="en-US"/>
          </a:p>
          <a:p>
            <a:pPr eaLnBrk="1" hangingPunct="1"/>
            <a:r>
              <a:rPr lang="en-US" altLang="en-US"/>
              <a:t>Although the multiple colors of Saint Basil’s Cathedral is somewhat distracting, the consistent use of onion domes and arches create a sense of unity.</a:t>
            </a:r>
          </a:p>
          <a:p>
            <a:pPr eaLnBrk="1" hangingPunct="1"/>
            <a:endParaRPr lang="en-US" altLang="en-US"/>
          </a:p>
          <a:p>
            <a:pPr eaLnBrk="1" hangingPunct="1"/>
            <a:r>
              <a:rPr lang="en-US" altLang="en-US"/>
              <a:t>[click] Unity is created in the Taj Mahal design by the consistent use of color, forms, and shapes. In addition, the entire site is unified by straight pathways that lead to the mausoleum.</a:t>
            </a:r>
          </a:p>
        </p:txBody>
      </p:sp>
      <p:sp>
        <p:nvSpPr>
          <p:cNvPr id="77828" name="Date Placeholder 7"/>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a:t>Civil Engineering and Architecture </a:t>
            </a:r>
          </a:p>
          <a:p>
            <a:pPr eaLnBrk="1" hangingPunct="1">
              <a:spcBef>
                <a:spcPct val="0"/>
              </a:spcBef>
            </a:pPr>
            <a:r>
              <a:rPr lang="en-US" altLang="en-US"/>
              <a:t>Unit 1- Lesson 1.1 -History of Civil Engineering and Architecture</a:t>
            </a:r>
          </a:p>
        </p:txBody>
      </p:sp>
      <p:sp>
        <p:nvSpPr>
          <p:cNvPr id="77829" name="Slide Number Placeholder 8"/>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2C01499-6AD5-46AD-AB45-C2BFBC971177}" type="slidenum">
              <a:rPr lang="en-US" altLang="en-US" smtClean="0"/>
              <a:pPr eaLnBrk="1" hangingPunct="1">
                <a:spcBef>
                  <a:spcPct val="0"/>
                </a:spcBef>
              </a:pPr>
              <a:t>41</a:t>
            </a:fld>
            <a:endParaRPr lang="en-US" altLang="en-US"/>
          </a:p>
        </p:txBody>
      </p:sp>
      <p:sp>
        <p:nvSpPr>
          <p:cNvPr id="77830" name="Footer Placeholder 9"/>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a:t>Project Lead the Way, Inc  Copyright 2010</a:t>
            </a:r>
          </a:p>
        </p:txBody>
      </p:sp>
      <p:sp>
        <p:nvSpPr>
          <p:cNvPr id="77831" name="Header Placeholder 10"/>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a:t>Principles and Elements of Design Applied to Architecture</a:t>
            </a:r>
          </a:p>
        </p:txBody>
      </p:sp>
    </p:spTree>
    <p:extLst>
      <p:ext uri="{BB962C8B-B14F-4D97-AF65-F5344CB8AC3E}">
        <p14:creationId xmlns:p14="http://schemas.microsoft.com/office/powerpoint/2010/main" val="14642093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8852" name="Date Placeholder 7"/>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a:t>Civil Engineering and Architecture </a:t>
            </a:r>
          </a:p>
          <a:p>
            <a:pPr eaLnBrk="1" hangingPunct="1">
              <a:spcBef>
                <a:spcPct val="0"/>
              </a:spcBef>
            </a:pPr>
            <a:r>
              <a:rPr lang="en-US" altLang="en-US"/>
              <a:t>Unit 1- Lesson 1.1 -History of Civil Engineering and Architecture</a:t>
            </a:r>
          </a:p>
        </p:txBody>
      </p:sp>
      <p:sp>
        <p:nvSpPr>
          <p:cNvPr id="78853" name="Slide Number Placeholder 8"/>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9CAD368-60B5-44D1-9C29-2F1D5479F18C}" type="slidenum">
              <a:rPr lang="en-US" altLang="en-US" smtClean="0"/>
              <a:pPr eaLnBrk="1" hangingPunct="1">
                <a:spcBef>
                  <a:spcPct val="0"/>
                </a:spcBef>
              </a:pPr>
              <a:t>42</a:t>
            </a:fld>
            <a:endParaRPr lang="en-US" altLang="en-US"/>
          </a:p>
        </p:txBody>
      </p:sp>
      <p:sp>
        <p:nvSpPr>
          <p:cNvPr id="78854" name="Footer Placeholder 9"/>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a:t>Project Lead the Way, Inc  Copyright 2010</a:t>
            </a:r>
          </a:p>
        </p:txBody>
      </p:sp>
      <p:sp>
        <p:nvSpPr>
          <p:cNvPr id="78855" name="Header Placeholder 10"/>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a:t>Principles and Elements of Design Applied to Architecture</a:t>
            </a:r>
          </a:p>
        </p:txBody>
      </p:sp>
    </p:spTree>
    <p:extLst>
      <p:ext uri="{BB962C8B-B14F-4D97-AF65-F5344CB8AC3E}">
        <p14:creationId xmlns:p14="http://schemas.microsoft.com/office/powerpoint/2010/main" val="8169292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9876" name="Date Placeholder 7"/>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a:t>Civil Engineering and Architecture </a:t>
            </a:r>
          </a:p>
          <a:p>
            <a:pPr eaLnBrk="1" hangingPunct="1">
              <a:spcBef>
                <a:spcPct val="0"/>
              </a:spcBef>
            </a:pPr>
            <a:r>
              <a:rPr lang="en-US" altLang="en-US"/>
              <a:t>Unit 1- Lesson 1.1 -History of Civil Engineering and Architecture</a:t>
            </a:r>
          </a:p>
        </p:txBody>
      </p:sp>
      <p:sp>
        <p:nvSpPr>
          <p:cNvPr id="79877" name="Slide Number Placeholder 8"/>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FF35F72-48DE-4084-9C7C-D9E70F406FF7}" type="slidenum">
              <a:rPr lang="en-US" altLang="en-US" smtClean="0"/>
              <a:pPr eaLnBrk="1" hangingPunct="1">
                <a:spcBef>
                  <a:spcPct val="0"/>
                </a:spcBef>
              </a:pPr>
              <a:t>43</a:t>
            </a:fld>
            <a:endParaRPr lang="en-US" altLang="en-US"/>
          </a:p>
        </p:txBody>
      </p:sp>
      <p:sp>
        <p:nvSpPr>
          <p:cNvPr id="79878" name="Footer Placeholder 9"/>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a:t>Project Lead the Way, Inc  Copyright 2010</a:t>
            </a:r>
          </a:p>
        </p:txBody>
      </p:sp>
      <p:sp>
        <p:nvSpPr>
          <p:cNvPr id="79879" name="Header Placeholder 10"/>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a:t>Principles and Elements of Design Applied to Architecture</a:t>
            </a:r>
          </a:p>
        </p:txBody>
      </p:sp>
    </p:spTree>
    <p:extLst>
      <p:ext uri="{BB962C8B-B14F-4D97-AF65-F5344CB8AC3E}">
        <p14:creationId xmlns:p14="http://schemas.microsoft.com/office/powerpoint/2010/main" val="1057559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Diagonal lines give the sense of movement, action, and activity.</a:t>
            </a:r>
          </a:p>
          <a:p>
            <a:pPr eaLnBrk="1" hangingPunct="1"/>
            <a:endParaRPr lang="en-US" altLang="en-US"/>
          </a:p>
          <a:p>
            <a:pPr eaLnBrk="1" hangingPunct="1"/>
            <a:r>
              <a:rPr lang="en-US" altLang="en-US"/>
              <a:t>The upper right image shows the Octavio Frias de Oliverira  Bridge in Sao Paulo, Brazil. This is a cable-stayed suspension bridge which opened in May 2008. It is the only bridge in the world that has two curved approaches supported by a single concrete mast.</a:t>
            </a:r>
          </a:p>
        </p:txBody>
      </p:sp>
      <p:sp>
        <p:nvSpPr>
          <p:cNvPr id="47108" name="Date Placeholder 7"/>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a:t>Civil Engineering and Architecture </a:t>
            </a:r>
          </a:p>
          <a:p>
            <a:pPr eaLnBrk="1" hangingPunct="1">
              <a:spcBef>
                <a:spcPct val="0"/>
              </a:spcBef>
            </a:pPr>
            <a:r>
              <a:rPr lang="en-US" altLang="en-US"/>
              <a:t>Unit 1- Lesson 1.1 -History of Civil Engineering and Architecture</a:t>
            </a:r>
          </a:p>
        </p:txBody>
      </p:sp>
      <p:sp>
        <p:nvSpPr>
          <p:cNvPr id="47109" name="Slide Number Placeholder 8"/>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FEB6FC4-8048-4D8E-A44E-3CC7D7F52650}" type="slidenum">
              <a:rPr lang="en-US" altLang="en-US" smtClean="0"/>
              <a:pPr eaLnBrk="1" hangingPunct="1">
                <a:spcBef>
                  <a:spcPct val="0"/>
                </a:spcBef>
              </a:pPr>
              <a:t>6</a:t>
            </a:fld>
            <a:endParaRPr lang="en-US" altLang="en-US"/>
          </a:p>
        </p:txBody>
      </p:sp>
      <p:sp>
        <p:nvSpPr>
          <p:cNvPr id="47110" name="Footer Placeholder 9"/>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a:t>Project Lead the Way, Inc  Copyright 2010</a:t>
            </a:r>
          </a:p>
        </p:txBody>
      </p:sp>
      <p:sp>
        <p:nvSpPr>
          <p:cNvPr id="47111" name="Header Placeholder 10"/>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a:t>Principles and Elements of Design Applied to Architecture</a:t>
            </a:r>
          </a:p>
        </p:txBody>
      </p:sp>
    </p:spTree>
    <p:extLst>
      <p:ext uri="{BB962C8B-B14F-4D97-AF65-F5344CB8AC3E}">
        <p14:creationId xmlns:p14="http://schemas.microsoft.com/office/powerpoint/2010/main" val="4154785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Flowing, curved lines are used in the roof of this apartment building, the roof structure of the Sydney Opera House, and the Sydney Harbor Bridge in the background. Curved lines often appear more natural than angular lines and give the sense of freedom and soothing mood. </a:t>
            </a:r>
          </a:p>
          <a:p>
            <a:pPr eaLnBrk="1" hangingPunct="1"/>
            <a:endParaRPr lang="en-US" altLang="en-US"/>
          </a:p>
          <a:p>
            <a:pPr eaLnBrk="1" hangingPunct="1"/>
            <a:r>
              <a:rPr lang="en-US" altLang="en-US"/>
              <a:t>The Sydney Opera House is a world-famous work of architecture. The Danish architect Jorn Utzon won an international competition to design the structure. After extensive testing, Utzon decided to use a design based on sections of a sphere. </a:t>
            </a:r>
          </a:p>
        </p:txBody>
      </p:sp>
      <p:sp>
        <p:nvSpPr>
          <p:cNvPr id="48132" name="Date Placeholder 7"/>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a:t>Civil Engineering and Architecture </a:t>
            </a:r>
          </a:p>
          <a:p>
            <a:pPr eaLnBrk="1" hangingPunct="1">
              <a:spcBef>
                <a:spcPct val="0"/>
              </a:spcBef>
            </a:pPr>
            <a:r>
              <a:rPr lang="en-US" altLang="en-US"/>
              <a:t>Unit 1- Lesson 1.1 -History of Civil Engineering and Architecture</a:t>
            </a:r>
          </a:p>
        </p:txBody>
      </p:sp>
      <p:sp>
        <p:nvSpPr>
          <p:cNvPr id="48133" name="Slide Number Placeholder 8"/>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F2892E9-7620-4CBD-A8EF-E745134419F9}" type="slidenum">
              <a:rPr lang="en-US" altLang="en-US" smtClean="0"/>
              <a:pPr eaLnBrk="1" hangingPunct="1">
                <a:spcBef>
                  <a:spcPct val="0"/>
                </a:spcBef>
              </a:pPr>
              <a:t>7</a:t>
            </a:fld>
            <a:endParaRPr lang="en-US" altLang="en-US"/>
          </a:p>
        </p:txBody>
      </p:sp>
      <p:sp>
        <p:nvSpPr>
          <p:cNvPr id="48134" name="Footer Placeholder 9"/>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a:t>Project Lead the Way, Inc  Copyright 2010</a:t>
            </a:r>
          </a:p>
        </p:txBody>
      </p:sp>
      <p:sp>
        <p:nvSpPr>
          <p:cNvPr id="48135" name="Header Placeholder 10"/>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a:t>Principles and Elements of Design Applied to Architecture</a:t>
            </a:r>
          </a:p>
        </p:txBody>
      </p:sp>
    </p:spTree>
    <p:extLst>
      <p:ext uri="{BB962C8B-B14F-4D97-AF65-F5344CB8AC3E}">
        <p14:creationId xmlns:p14="http://schemas.microsoft.com/office/powerpoint/2010/main" val="2048422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Saint Basil’s Cathedral was designed in the shape of the flame of a bonfire rising into the sky. Bright colors create a festive feeling and sense of excitement.</a:t>
            </a:r>
          </a:p>
        </p:txBody>
      </p:sp>
      <p:sp>
        <p:nvSpPr>
          <p:cNvPr id="49156" name="Date Placeholder 7"/>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a:t>Civil Engineering and Architecture </a:t>
            </a:r>
          </a:p>
          <a:p>
            <a:pPr eaLnBrk="1" hangingPunct="1">
              <a:spcBef>
                <a:spcPct val="0"/>
              </a:spcBef>
            </a:pPr>
            <a:r>
              <a:rPr lang="en-US" altLang="en-US"/>
              <a:t>Unit 1- Lesson 1.1 -History of Civil Engineering and Architecture</a:t>
            </a:r>
          </a:p>
        </p:txBody>
      </p:sp>
      <p:sp>
        <p:nvSpPr>
          <p:cNvPr id="49157" name="Slide Number Placeholder 8"/>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EB4DAD2-A7B1-4686-A7BF-32A049D7E26B}" type="slidenum">
              <a:rPr lang="en-US" altLang="en-US" smtClean="0"/>
              <a:pPr eaLnBrk="1" hangingPunct="1">
                <a:spcBef>
                  <a:spcPct val="0"/>
                </a:spcBef>
              </a:pPr>
              <a:t>8</a:t>
            </a:fld>
            <a:endParaRPr lang="en-US" altLang="en-US"/>
          </a:p>
        </p:txBody>
      </p:sp>
      <p:sp>
        <p:nvSpPr>
          <p:cNvPr id="49158" name="Footer Placeholder 9"/>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a:t>Project Lead the Way, Inc  Copyright 2010</a:t>
            </a:r>
          </a:p>
        </p:txBody>
      </p:sp>
      <p:sp>
        <p:nvSpPr>
          <p:cNvPr id="49159" name="Header Placeholder 10"/>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a:t>Principles and Elements of Design Applied to Architecture</a:t>
            </a:r>
          </a:p>
        </p:txBody>
      </p:sp>
    </p:spTree>
    <p:extLst>
      <p:ext uri="{BB962C8B-B14F-4D97-AF65-F5344CB8AC3E}">
        <p14:creationId xmlns:p14="http://schemas.microsoft.com/office/powerpoint/2010/main" val="4206251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How would the building in the top picture look without the red accent?</a:t>
            </a:r>
          </a:p>
          <a:p>
            <a:pPr eaLnBrk="1" hangingPunct="1"/>
            <a:r>
              <a:rPr lang="en-US" altLang="en-US"/>
              <a:t>Do the green colors in the bottom picture energize you or make you feel calm and cool?</a:t>
            </a:r>
          </a:p>
        </p:txBody>
      </p:sp>
      <p:sp>
        <p:nvSpPr>
          <p:cNvPr id="50180" name="Date Placeholder 7"/>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a:t>Civil Engineering and Architecture </a:t>
            </a:r>
          </a:p>
          <a:p>
            <a:pPr eaLnBrk="1" hangingPunct="1">
              <a:spcBef>
                <a:spcPct val="0"/>
              </a:spcBef>
            </a:pPr>
            <a:r>
              <a:rPr lang="en-US" altLang="en-US"/>
              <a:t>Unit 1- Lesson 1.1 -History of Civil Engineering and Architecture</a:t>
            </a:r>
          </a:p>
        </p:txBody>
      </p:sp>
      <p:sp>
        <p:nvSpPr>
          <p:cNvPr id="50181" name="Slide Number Placeholder 8"/>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E707BC3-FE63-4CD8-A5C0-74E05068745E}" type="slidenum">
              <a:rPr lang="en-US" altLang="en-US" smtClean="0"/>
              <a:pPr eaLnBrk="1" hangingPunct="1">
                <a:spcBef>
                  <a:spcPct val="0"/>
                </a:spcBef>
              </a:pPr>
              <a:t>9</a:t>
            </a:fld>
            <a:endParaRPr lang="en-US" altLang="en-US"/>
          </a:p>
        </p:txBody>
      </p:sp>
      <p:sp>
        <p:nvSpPr>
          <p:cNvPr id="50182" name="Footer Placeholder 9"/>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a:t>Project Lead the Way, Inc  Copyright 2010</a:t>
            </a:r>
          </a:p>
        </p:txBody>
      </p:sp>
      <p:sp>
        <p:nvSpPr>
          <p:cNvPr id="50183" name="Header Placeholder 10"/>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a:t>Principles and Elements of Design Applied to Architecture</a:t>
            </a:r>
          </a:p>
        </p:txBody>
      </p:sp>
    </p:spTree>
    <p:extLst>
      <p:ext uri="{BB962C8B-B14F-4D97-AF65-F5344CB8AC3E}">
        <p14:creationId xmlns:p14="http://schemas.microsoft.com/office/powerpoint/2010/main" val="2507812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Which color scheme creates the most excitement? Why? Which color scheme feel the most opulent? Which color scheme would you choose for a playroom? Living room? Bedroom?</a:t>
            </a:r>
          </a:p>
        </p:txBody>
      </p:sp>
      <p:sp>
        <p:nvSpPr>
          <p:cNvPr id="51204" name="Date Placeholder 7"/>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a:t>Civil Engineering and Architecture </a:t>
            </a:r>
          </a:p>
          <a:p>
            <a:pPr eaLnBrk="1" hangingPunct="1">
              <a:spcBef>
                <a:spcPct val="0"/>
              </a:spcBef>
            </a:pPr>
            <a:r>
              <a:rPr lang="en-US" altLang="en-US"/>
              <a:t>Unit 1- Lesson 1.1 -History of Civil Engineering and Architecture</a:t>
            </a:r>
          </a:p>
        </p:txBody>
      </p:sp>
      <p:sp>
        <p:nvSpPr>
          <p:cNvPr id="51205" name="Slide Number Placeholder 8"/>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4985EB8-1EC1-453E-BAED-8563112A3F28}" type="slidenum">
              <a:rPr lang="en-US" altLang="en-US" smtClean="0"/>
              <a:pPr eaLnBrk="1" hangingPunct="1">
                <a:spcBef>
                  <a:spcPct val="0"/>
                </a:spcBef>
              </a:pPr>
              <a:t>10</a:t>
            </a:fld>
            <a:endParaRPr lang="en-US" altLang="en-US"/>
          </a:p>
        </p:txBody>
      </p:sp>
      <p:sp>
        <p:nvSpPr>
          <p:cNvPr id="51206" name="Footer Placeholder 9"/>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a:t>Project Lead the Way, Inc  Copyright 2010</a:t>
            </a:r>
          </a:p>
        </p:txBody>
      </p:sp>
      <p:sp>
        <p:nvSpPr>
          <p:cNvPr id="51207" name="Header Placeholder 10"/>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a:t>Principles and Elements of Design Applied to Architecture</a:t>
            </a:r>
          </a:p>
        </p:txBody>
      </p:sp>
    </p:spTree>
    <p:extLst>
      <p:ext uri="{BB962C8B-B14F-4D97-AF65-F5344CB8AC3E}">
        <p14:creationId xmlns:p14="http://schemas.microsoft.com/office/powerpoint/2010/main" val="1133860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 descr="PLTW_MT_L_3Crgb.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47800" y="381000"/>
            <a:ext cx="6246813"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3581400"/>
            <a:ext cx="7772400" cy="838199"/>
          </a:xfrm>
          <a:prstGeom prst="rect">
            <a:avLst/>
          </a:prstGeom>
        </p:spPr>
        <p:txBody>
          <a:bodyPr/>
          <a:lstStyle>
            <a:lvl1pPr>
              <a:defRPr sz="4000">
                <a:solidFill>
                  <a:srgbClr val="00386B"/>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4876800"/>
            <a:ext cx="6400800" cy="685800"/>
          </a:xfrm>
          <a:prstGeom prst="rect">
            <a:avLst/>
          </a:prstGeom>
        </p:spPr>
        <p:txBody>
          <a:bodyPr/>
          <a:lstStyle>
            <a:lvl1pPr marL="0" indent="0" algn="ctr">
              <a:buNone/>
              <a:defRPr>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1849658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79213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828932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0"/>
            <a:ext cx="7772400" cy="990600"/>
          </a:xfrm>
        </p:spPr>
        <p:txBody>
          <a:bodyPr/>
          <a:lstStyle/>
          <a:p>
            <a:r>
              <a:rPr lang="en-US"/>
              <a:t>Click to edit Master title style</a:t>
            </a:r>
          </a:p>
        </p:txBody>
      </p:sp>
      <p:sp>
        <p:nvSpPr>
          <p:cNvPr id="3" name="Subtitle 2"/>
          <p:cNvSpPr>
            <a:spLocks noGrp="1"/>
          </p:cNvSpPr>
          <p:nvPr>
            <p:ph type="subTitle" idx="1"/>
          </p:nvPr>
        </p:nvSpPr>
        <p:spPr>
          <a:xfrm>
            <a:off x="1371600" y="4191000"/>
            <a:ext cx="6400800" cy="609600"/>
          </a:xfrm>
        </p:spPr>
        <p:txBody>
          <a:bodyPr/>
          <a:lstStyle>
            <a:lvl1pPr marL="0" indent="0" algn="ctr">
              <a:buNone/>
              <a:defRPr>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0DD2B0E-19FA-4F2E-82A7-3552B94941F4}" type="slidenum">
              <a:rPr lang="en-US"/>
              <a:pPr>
                <a:defRPr/>
              </a:pPr>
              <a:t>‹#›</a:t>
            </a:fld>
            <a:endParaRPr lang="en-US"/>
          </a:p>
        </p:txBody>
      </p:sp>
    </p:spTree>
    <p:extLst>
      <p:ext uri="{BB962C8B-B14F-4D97-AF65-F5344CB8AC3E}">
        <p14:creationId xmlns:p14="http://schemas.microsoft.com/office/powerpoint/2010/main" val="4502841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a:t>Click to edit Master title style</a:t>
            </a:r>
          </a:p>
        </p:txBody>
      </p:sp>
      <p:sp>
        <p:nvSpPr>
          <p:cNvPr id="3" name="Content Placeholder 2"/>
          <p:cNvSpPr>
            <a:spLocks noGrp="1"/>
          </p:cNvSpPr>
          <p:nvPr>
            <p:ph idx="1"/>
          </p:nvPr>
        </p:nvSpPr>
        <p:spPr>
          <a:xfrm>
            <a:off x="457200" y="1295400"/>
            <a:ext cx="8229600" cy="4830763"/>
          </a:xfrm>
        </p:spPr>
        <p:txBody>
          <a:bodyPr/>
          <a:lstStyle>
            <a:lvl1pPr>
              <a:defRPr sz="3200"/>
            </a:lvl1pPr>
            <a:lvl2pPr>
              <a:defRPr sz="2800"/>
            </a:lvl2pPr>
            <a:lvl3pPr>
              <a:defRPr sz="24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3EF1F7-D96D-4320-A2D4-0371726512AF}" type="slidenum">
              <a:rPr lang="en-US"/>
              <a:pPr>
                <a:defRPr/>
              </a:pPr>
              <a:t>‹#›</a:t>
            </a:fld>
            <a:endParaRPr lang="en-US"/>
          </a:p>
        </p:txBody>
      </p:sp>
    </p:spTree>
    <p:extLst>
      <p:ext uri="{BB962C8B-B14F-4D97-AF65-F5344CB8AC3E}">
        <p14:creationId xmlns:p14="http://schemas.microsoft.com/office/powerpoint/2010/main" val="20995109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754055-BC90-4AF9-A8DE-565EDA8DCCE1}" type="slidenum">
              <a:rPr lang="en-US"/>
              <a:pPr>
                <a:defRPr/>
              </a:pPr>
              <a:t>‹#›</a:t>
            </a:fld>
            <a:endParaRPr lang="en-US"/>
          </a:p>
        </p:txBody>
      </p:sp>
    </p:spTree>
    <p:extLst>
      <p:ext uri="{BB962C8B-B14F-4D97-AF65-F5344CB8AC3E}">
        <p14:creationId xmlns:p14="http://schemas.microsoft.com/office/powerpoint/2010/main" val="21144324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4F19BA8-25FE-4B0B-8E23-A17331F2C44B}" type="slidenum">
              <a:rPr lang="en-US"/>
              <a:pPr>
                <a:defRPr/>
              </a:pPr>
              <a:t>‹#›</a:t>
            </a:fld>
            <a:endParaRPr lang="en-US"/>
          </a:p>
        </p:txBody>
      </p:sp>
    </p:spTree>
    <p:extLst>
      <p:ext uri="{BB962C8B-B14F-4D97-AF65-F5344CB8AC3E}">
        <p14:creationId xmlns:p14="http://schemas.microsoft.com/office/powerpoint/2010/main" val="3951704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3820EF0-A4E4-406E-975D-032EC9139A88}" type="slidenum">
              <a:rPr lang="en-US"/>
              <a:pPr>
                <a:defRPr/>
              </a:pPr>
              <a:t>‹#›</a:t>
            </a:fld>
            <a:endParaRPr lang="en-US"/>
          </a:p>
        </p:txBody>
      </p:sp>
    </p:spTree>
    <p:extLst>
      <p:ext uri="{BB962C8B-B14F-4D97-AF65-F5344CB8AC3E}">
        <p14:creationId xmlns:p14="http://schemas.microsoft.com/office/powerpoint/2010/main" val="38517870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36C5695-FF61-4891-B1C0-C4E1C7323AA9}" type="slidenum">
              <a:rPr lang="en-US"/>
              <a:pPr>
                <a:defRPr/>
              </a:pPr>
              <a:t>‹#›</a:t>
            </a:fld>
            <a:endParaRPr lang="en-US"/>
          </a:p>
        </p:txBody>
      </p:sp>
    </p:spTree>
    <p:extLst>
      <p:ext uri="{BB962C8B-B14F-4D97-AF65-F5344CB8AC3E}">
        <p14:creationId xmlns:p14="http://schemas.microsoft.com/office/powerpoint/2010/main" val="20064522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FCFE0C8-B483-46B1-9865-D6ECC4363A3E}" type="slidenum">
              <a:rPr lang="en-US"/>
              <a:pPr>
                <a:defRPr/>
              </a:pPr>
              <a:t>‹#›</a:t>
            </a:fld>
            <a:endParaRPr lang="en-US"/>
          </a:p>
        </p:txBody>
      </p:sp>
    </p:spTree>
    <p:extLst>
      <p:ext uri="{BB962C8B-B14F-4D97-AF65-F5344CB8AC3E}">
        <p14:creationId xmlns:p14="http://schemas.microsoft.com/office/powerpoint/2010/main" val="85777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B30C3E6-8B7D-46FE-82C4-4335DA2DD3CA}" type="slidenum">
              <a:rPr lang="en-US"/>
              <a:pPr>
                <a:defRPr/>
              </a:pPr>
              <a:t>‹#›</a:t>
            </a:fld>
            <a:endParaRPr lang="en-US"/>
          </a:p>
        </p:txBody>
      </p:sp>
    </p:spTree>
    <p:extLst>
      <p:ext uri="{BB962C8B-B14F-4D97-AF65-F5344CB8AC3E}">
        <p14:creationId xmlns:p14="http://schemas.microsoft.com/office/powerpoint/2010/main" val="1847617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058157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9EBFF7F-287A-4FF7-BDCC-C958A2AD667E}" type="slidenum">
              <a:rPr lang="en-US"/>
              <a:pPr>
                <a:defRPr/>
              </a:pPr>
              <a:t>‹#›</a:t>
            </a:fld>
            <a:endParaRPr lang="en-US"/>
          </a:p>
        </p:txBody>
      </p:sp>
    </p:spTree>
    <p:extLst>
      <p:ext uri="{BB962C8B-B14F-4D97-AF65-F5344CB8AC3E}">
        <p14:creationId xmlns:p14="http://schemas.microsoft.com/office/powerpoint/2010/main" val="37499426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D938B4F-54CC-4E89-B2A6-2F764636AF13}" type="slidenum">
              <a:rPr lang="en-US"/>
              <a:pPr>
                <a:defRPr/>
              </a:pPr>
              <a:t>‹#›</a:t>
            </a:fld>
            <a:endParaRPr lang="en-US"/>
          </a:p>
        </p:txBody>
      </p:sp>
    </p:spTree>
    <p:extLst>
      <p:ext uri="{BB962C8B-B14F-4D97-AF65-F5344CB8AC3E}">
        <p14:creationId xmlns:p14="http://schemas.microsoft.com/office/powerpoint/2010/main" val="41463526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944A2C-2B23-40E6-95C6-A9FB04883299}" type="slidenum">
              <a:rPr lang="en-US"/>
              <a:pPr>
                <a:defRPr/>
              </a:pPr>
              <a:t>‹#›</a:t>
            </a:fld>
            <a:endParaRPr lang="en-US"/>
          </a:p>
        </p:txBody>
      </p:sp>
    </p:spTree>
    <p:extLst>
      <p:ext uri="{BB962C8B-B14F-4D97-AF65-F5344CB8AC3E}">
        <p14:creationId xmlns:p14="http://schemas.microsoft.com/office/powerpoint/2010/main" val="3690496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491742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86642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17804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836110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2866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84889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19434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948"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381000" y="1295400"/>
            <a:ext cx="8229600"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US"/>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57F5D904-85B5-43E8-9C03-B4D6E96ECF5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l" rtl="0" eaLnBrk="0" fontAlgn="base" hangingPunct="0">
        <a:spcBef>
          <a:spcPct val="0"/>
        </a:spcBef>
        <a:spcAft>
          <a:spcPct val="0"/>
        </a:spcAft>
        <a:defRPr sz="3200">
          <a:solidFill>
            <a:srgbClr val="00386B"/>
          </a:solidFill>
          <a:latin typeface="+mj-lt"/>
          <a:ea typeface="+mj-ea"/>
          <a:cs typeface="+mj-cs"/>
        </a:defRPr>
      </a:lvl1pPr>
      <a:lvl2pPr algn="l" rtl="0" eaLnBrk="0" fontAlgn="base" hangingPunct="0">
        <a:spcBef>
          <a:spcPct val="0"/>
        </a:spcBef>
        <a:spcAft>
          <a:spcPct val="0"/>
        </a:spcAft>
        <a:defRPr sz="3200">
          <a:solidFill>
            <a:srgbClr val="00386B"/>
          </a:solidFill>
          <a:latin typeface="Arial" charset="0"/>
        </a:defRPr>
      </a:lvl2pPr>
      <a:lvl3pPr algn="l" rtl="0" eaLnBrk="0" fontAlgn="base" hangingPunct="0">
        <a:spcBef>
          <a:spcPct val="0"/>
        </a:spcBef>
        <a:spcAft>
          <a:spcPct val="0"/>
        </a:spcAft>
        <a:defRPr sz="3200">
          <a:solidFill>
            <a:srgbClr val="00386B"/>
          </a:solidFill>
          <a:latin typeface="Arial" charset="0"/>
        </a:defRPr>
      </a:lvl3pPr>
      <a:lvl4pPr algn="l" rtl="0" eaLnBrk="0" fontAlgn="base" hangingPunct="0">
        <a:spcBef>
          <a:spcPct val="0"/>
        </a:spcBef>
        <a:spcAft>
          <a:spcPct val="0"/>
        </a:spcAft>
        <a:defRPr sz="3200">
          <a:solidFill>
            <a:srgbClr val="00386B"/>
          </a:solidFill>
          <a:latin typeface="Arial" charset="0"/>
        </a:defRPr>
      </a:lvl4pPr>
      <a:lvl5pPr algn="l" rtl="0" eaLnBrk="0" fontAlgn="base" hangingPunct="0">
        <a:spcBef>
          <a:spcPct val="0"/>
        </a:spcBef>
        <a:spcAft>
          <a:spcPct val="0"/>
        </a:spcAft>
        <a:defRPr sz="3200">
          <a:solidFill>
            <a:srgbClr val="00386B"/>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29.jpeg"/><Relationship Id="rId5" Type="http://schemas.openxmlformats.org/officeDocument/2006/relationships/image" Target="../media/image28.emf"/><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upload.wikimedia.org/wikipedia/commons/c/c5/Ch%C3%A2teau_de_Chaumont_(71)_-_1.JPG" TargetMode="External"/><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31.jpeg"/></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33.jpeg"/></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upload.wikimedia.org/wikipedia/commons/a/ac/Trinity_Cathedral_Moscow_-_first_floor_plan.jpg" TargetMode="External"/><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38.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40.jpeg"/></Relationships>
</file>

<file path=ppt/slides/_rels/slide3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hyperlink" Target="http://upload.wikimedia.org/wikipedia/commons/2/2e/Rock_stacking4.JPG" TargetMode="External"/><Relationship Id="rId2" Type="http://schemas.openxmlformats.org/officeDocument/2006/relationships/notesSlide" Target="../notesSlides/notesSlide33.xml"/><Relationship Id="rId1" Type="http://schemas.openxmlformats.org/officeDocument/2006/relationships/slideLayout" Target="../slideLayouts/slideLayout6.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3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4.xml"/><Relationship Id="rId1" Type="http://schemas.openxmlformats.org/officeDocument/2006/relationships/slideLayout" Target="../slideLayouts/slideLayout6.xml"/><Relationship Id="rId5" Type="http://schemas.openxmlformats.org/officeDocument/2006/relationships/image" Target="../media/image46.jpeg"/><Relationship Id="rId4" Type="http://schemas.openxmlformats.org/officeDocument/2006/relationships/hyperlink" Target="http://upload.wikimedia.org/wikipedia/en/d/df/Park_Guell_Tile.jpg"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7.xml"/><Relationship Id="rId1" Type="http://schemas.openxmlformats.org/officeDocument/2006/relationships/slideLayout" Target="../slideLayouts/slideLayout6.xml"/><Relationship Id="rId5" Type="http://schemas.openxmlformats.org/officeDocument/2006/relationships/image" Target="../media/image10.jpeg"/><Relationship Id="rId4" Type="http://schemas.openxmlformats.org/officeDocument/2006/relationships/image" Target="../media/image11.jpeg"/></Relationships>
</file>

<file path=ppt/slides/_rels/slide3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image" Target="../media/image49.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image" Target="../media/image50.jpeg"/></Relationships>
</file>

<file path=ppt/slides/_rels/slide4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0.xml"/><Relationship Id="rId1" Type="http://schemas.openxmlformats.org/officeDocument/2006/relationships/slideLayout" Target="../slideLayouts/slideLayout6.xml"/><Relationship Id="rId5" Type="http://schemas.openxmlformats.org/officeDocument/2006/relationships/image" Target="../media/image14.emf"/><Relationship Id="rId4" Type="http://schemas.openxmlformats.org/officeDocument/2006/relationships/image" Target="../media/image52.jpeg"/></Relationships>
</file>

<file path=ppt/slides/_rels/slide42.xml.rels><?xml version="1.0" encoding="UTF-8" standalone="yes"?>
<Relationships xmlns="http://schemas.openxmlformats.org/package/2006/relationships"><Relationship Id="rId3" Type="http://schemas.openxmlformats.org/officeDocument/2006/relationships/hyperlink" Target="http://en.wikipedia.org/"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hyperlink" Target="http://www.istockphoto.com/index.php"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www.esbnyc.com/"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hyperlink" Target="http://www.hearstcastle.org/" TargetMode="External"/><Relationship Id="rId4" Type="http://schemas.openxmlformats.org/officeDocument/2006/relationships/hyperlink" Target="http://www.greatbuildings.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1371600" y="4343400"/>
            <a:ext cx="6400800" cy="838200"/>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400">
                <a:solidFill>
                  <a:schemeClr val="tx1"/>
                </a:solidFill>
                <a:latin typeface="+mn-lt"/>
              </a:defRPr>
            </a:lvl4pPr>
            <a:lvl5pPr marL="2057400" indent="-228600" algn="l" rtl="0" fontAlgn="base">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FontTx/>
              <a:buNone/>
              <a:defRPr/>
            </a:pPr>
            <a:r>
              <a:rPr lang="en-US" b="1" kern="0" dirty="0">
                <a:solidFill>
                  <a:srgbClr val="002060"/>
                </a:solidFill>
                <a:cs typeface="Arial" panose="020B0604020202020204" pitchFamily="34" charset="0"/>
              </a:rPr>
              <a:t>Principles and Elements of Design Applied to Architecture</a:t>
            </a:r>
          </a:p>
        </p:txBody>
      </p:sp>
      <p:pic>
        <p:nvPicPr>
          <p:cNvPr id="3075" name="Picture 4" descr="C:\Users\lsmith\Dropbox\2014-15 Curriculum Release\Notes\Logos\PLTW Logo Transparent.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600200"/>
            <a:ext cx="5943600" cy="198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p:cNvSpPr txBox="1">
            <a:spLocks/>
          </p:cNvSpPr>
          <p:nvPr/>
        </p:nvSpPr>
        <p:spPr bwMode="auto">
          <a:xfrm>
            <a:off x="6934200" y="6629400"/>
            <a:ext cx="2209800" cy="228600"/>
          </a:xfrm>
          <a:prstGeom prst="rect">
            <a:avLst/>
          </a:prstGeom>
          <a:noFill/>
          <a:ln w="9525">
            <a:noFill/>
            <a:miter lim="800000"/>
            <a:headEnd/>
            <a:tailEnd/>
          </a:ln>
          <a:effectLst/>
        </p:spPr>
        <p:txBody>
          <a:bodyPr/>
          <a:lstStyle>
            <a:defPPr>
              <a:defRPr lang="en-US"/>
            </a:defPPr>
            <a:lvl1pPr algn="ct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800" dirty="0">
                <a:solidFill>
                  <a:schemeClr val="bg1">
                    <a:lumMod val="50000"/>
                  </a:schemeClr>
                </a:solidFill>
                <a:latin typeface="Arial" panose="020B0604020202020204" pitchFamily="34" charset="0"/>
                <a:cs typeface="Arial" panose="020B0604020202020204" pitchFamily="34" charset="0"/>
              </a:rPr>
              <a:t>© 2010 Project Lead The Way, Inc.</a:t>
            </a:r>
          </a:p>
        </p:txBody>
      </p:sp>
      <p:sp>
        <p:nvSpPr>
          <p:cNvPr id="3077" name="Footer Placeholder 3"/>
          <p:cNvSpPr txBox="1">
            <a:spLocks/>
          </p:cNvSpPr>
          <p:nvPr/>
        </p:nvSpPr>
        <p:spPr bwMode="auto">
          <a:xfrm>
            <a:off x="0" y="6645275"/>
            <a:ext cx="2209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800">
                <a:solidFill>
                  <a:srgbClr val="7F7F7F"/>
                </a:solidFill>
              </a:rPr>
              <a:t>Civil Engineering and Architecture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solidFill>
                  <a:srgbClr val="002060"/>
                </a:solidFill>
              </a:rPr>
              <a:t>Color</a:t>
            </a:r>
          </a:p>
        </p:txBody>
      </p:sp>
      <p:pic>
        <p:nvPicPr>
          <p:cNvPr id="12291" name="Picture 6" descr="iStock_000009438191XSmal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371600"/>
            <a:ext cx="6878638"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7"/>
          <p:cNvSpPr>
            <a:spLocks noChangeArrowheads="1"/>
          </p:cNvSpPr>
          <p:nvPr/>
        </p:nvSpPr>
        <p:spPr bwMode="auto">
          <a:xfrm>
            <a:off x="838200" y="57150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1" eaLnBrk="1" hangingPunct="1">
              <a:spcBef>
                <a:spcPct val="50000"/>
              </a:spcBef>
              <a:buClr>
                <a:schemeClr val="tx1"/>
              </a:buClr>
            </a:pPr>
            <a:r>
              <a:rPr lang="en-US" altLang="en-US" sz="2400"/>
              <a:t>Colors can affect how humans feel and act</a:t>
            </a:r>
          </a:p>
        </p:txBody>
      </p:sp>
      <p:sp>
        <p:nvSpPr>
          <p:cNvPr id="12293" name="Rectangle 8"/>
          <p:cNvSpPr>
            <a:spLocks noChangeArrowheads="1"/>
          </p:cNvSpPr>
          <p:nvPr/>
        </p:nvSpPr>
        <p:spPr bwMode="auto">
          <a:xfrm>
            <a:off x="7010400" y="5486400"/>
            <a:ext cx="1052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800"/>
              <a:t>©iStockphoto.com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457200" y="1981200"/>
            <a:ext cx="8229600" cy="2438400"/>
          </a:xfrm>
          <a:prstGeom prst="rect">
            <a:avLst/>
          </a:prstGeom>
          <a:noFill/>
          <a:ln w="9525">
            <a:noFill/>
            <a:miter lim="800000"/>
            <a:headEnd/>
            <a:tailEnd/>
          </a:ln>
        </p:spPr>
        <p:txBody>
          <a:bodyPr anchor="ctr"/>
          <a:lstStyle/>
          <a:p>
            <a:pPr>
              <a:defRPr/>
            </a:pPr>
            <a:r>
              <a:rPr lang="en-US" sz="3200" dirty="0">
                <a:solidFill>
                  <a:srgbClr val="0000FF"/>
                </a:solidFill>
                <a:latin typeface="+mj-lt"/>
                <a:cs typeface="+mn-cs"/>
              </a:rPr>
              <a:t>Form:</a:t>
            </a:r>
            <a:r>
              <a:rPr lang="en-US" sz="2400" dirty="0">
                <a:latin typeface="+mj-lt"/>
                <a:cs typeface="+mn-cs"/>
              </a:rPr>
              <a:t> (3D)The shape and structure of something as distinguished from its substance or material.</a:t>
            </a:r>
          </a:p>
          <a:p>
            <a:pPr>
              <a:spcBef>
                <a:spcPct val="20000"/>
              </a:spcBef>
              <a:buClr>
                <a:schemeClr val="tx1"/>
              </a:buClr>
              <a:buSzPct val="60000"/>
              <a:defRPr/>
            </a:pPr>
            <a:endParaRPr lang="en-US" sz="2400" dirty="0">
              <a:cs typeface="+mn-cs"/>
            </a:endParaRPr>
          </a:p>
          <a:p>
            <a:pPr>
              <a:spcBef>
                <a:spcPct val="20000"/>
              </a:spcBef>
              <a:buClr>
                <a:schemeClr val="tx1"/>
              </a:buClr>
              <a:buSzPct val="60000"/>
              <a:defRPr/>
            </a:pPr>
            <a:r>
              <a:rPr lang="en-US" sz="3200" dirty="0">
                <a:solidFill>
                  <a:srgbClr val="0000FF"/>
                </a:solidFill>
                <a:cs typeface="+mn-cs"/>
              </a:rPr>
              <a:t>Shape:</a:t>
            </a:r>
            <a:r>
              <a:rPr lang="en-US" sz="2400" dirty="0">
                <a:cs typeface="+mn-cs"/>
              </a:rPr>
              <a:t> (2D)The two-dimensional contour that characterizes an object or area. </a:t>
            </a:r>
            <a:endParaRPr lang="en-US" sz="2400" dirty="0">
              <a:latin typeface="Tahoma" pitchFamily="34" charset="0"/>
              <a:cs typeface="+mn-cs"/>
            </a:endParaRPr>
          </a:p>
        </p:txBody>
      </p:sp>
      <p:sp>
        <p:nvSpPr>
          <p:cNvPr id="13315" name="Rectangle 5"/>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solidFill>
                  <a:srgbClr val="002060"/>
                </a:solidFill>
              </a:rPr>
              <a:t>Form and Shape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solidFill>
                  <a:srgbClr val="002060"/>
                </a:solidFill>
              </a:rPr>
              <a:t>Form and Shape</a:t>
            </a:r>
          </a:p>
        </p:txBody>
      </p:sp>
      <p:pic>
        <p:nvPicPr>
          <p:cNvPr id="14339" name="Picture 4" descr="iStock_000002684335XSmall shanghai.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295400"/>
            <a:ext cx="276225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6"/>
          <p:cNvSpPr>
            <a:spLocks noChangeArrowheads="1"/>
          </p:cNvSpPr>
          <p:nvPr/>
        </p:nvSpPr>
        <p:spPr bwMode="auto">
          <a:xfrm>
            <a:off x="2209800" y="1295400"/>
            <a:ext cx="1052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800"/>
              <a:t>©iStockphoto.com </a:t>
            </a:r>
          </a:p>
        </p:txBody>
      </p:sp>
      <p:sp>
        <p:nvSpPr>
          <p:cNvPr id="14341" name="TextBox 7"/>
          <p:cNvSpPr txBox="1">
            <a:spLocks noChangeArrowheads="1"/>
          </p:cNvSpPr>
          <p:nvPr/>
        </p:nvSpPr>
        <p:spPr bwMode="auto">
          <a:xfrm>
            <a:off x="457200" y="5410200"/>
            <a:ext cx="32004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Oriental Pearl Tower Shanghai</a:t>
            </a:r>
          </a:p>
          <a:p>
            <a:pPr eaLnBrk="1" hangingPunct="1"/>
            <a:r>
              <a:rPr lang="en-US" altLang="en-US" sz="1600"/>
              <a:t>Architect: Jiang Huan Cheng, Shanghai Modern Architectural Design, Co.</a:t>
            </a:r>
          </a:p>
        </p:txBody>
      </p:sp>
      <p:sp>
        <p:nvSpPr>
          <p:cNvPr id="14342" name="TextBox 7"/>
          <p:cNvSpPr txBox="1">
            <a:spLocks noChangeArrowheads="1"/>
          </p:cNvSpPr>
          <p:nvPr/>
        </p:nvSpPr>
        <p:spPr bwMode="auto">
          <a:xfrm>
            <a:off x="4038600" y="4419600"/>
            <a:ext cx="3276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Marie-Elisabeth-Lüders-Haus</a:t>
            </a:r>
          </a:p>
          <a:p>
            <a:pPr eaLnBrk="1" hangingPunct="1"/>
            <a:r>
              <a:rPr lang="en-US" altLang="en-US"/>
              <a:t>Berlin, Germany</a:t>
            </a:r>
          </a:p>
        </p:txBody>
      </p:sp>
      <p:pic>
        <p:nvPicPr>
          <p:cNvPr id="14343" name="Picture 6" descr="\\SERVER\Users\dkennedy\My Documents\My Pictures\Microsoft Clip Organizer\j043863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1371600"/>
            <a:ext cx="44577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4" name="TextBox 13"/>
          <p:cNvSpPr txBox="1">
            <a:spLocks noChangeArrowheads="1"/>
          </p:cNvSpPr>
          <p:nvPr/>
        </p:nvSpPr>
        <p:spPr bwMode="auto">
          <a:xfrm>
            <a:off x="6934200" y="1371600"/>
            <a:ext cx="1295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800"/>
              <a:t>Microsoft Office clipart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8" name="Picture 8" descr="\\SERVER\Users\dkennedy\My Documents\My Pictures\Microsoft Clip Organizer\j043893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2514600"/>
            <a:ext cx="4876800" cy="325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2"/>
          <p:cNvSpPr>
            <a:spLocks noChangeArrowheads="1"/>
          </p:cNvSpPr>
          <p:nvPr/>
        </p:nvSpPr>
        <p:spPr bwMode="auto">
          <a:xfrm>
            <a:off x="457200" y="914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4400">
              <a:solidFill>
                <a:srgbClr val="E60702"/>
              </a:solidFill>
            </a:endParaRPr>
          </a:p>
          <a:p>
            <a:pPr algn="ctr" eaLnBrk="1" hangingPunct="1"/>
            <a:endParaRPr lang="en-US" altLang="en-US" sz="3200">
              <a:solidFill>
                <a:srgbClr val="E60702"/>
              </a:solidFill>
            </a:endParaRPr>
          </a:p>
          <a:p>
            <a:r>
              <a:rPr lang="en-US" altLang="en-US" sz="3200"/>
              <a:t>By incorporating the use of space</a:t>
            </a:r>
          </a:p>
          <a:p>
            <a:r>
              <a:rPr lang="en-US" altLang="en-US" sz="3200"/>
              <a:t>in your design, you can enlarge or reduce the visual space.</a:t>
            </a:r>
          </a:p>
        </p:txBody>
      </p:sp>
      <p:sp>
        <p:nvSpPr>
          <p:cNvPr id="15365" name="Rectangle 3"/>
          <p:cNvSpPr>
            <a:spLocks noChangeArrowheads="1"/>
          </p:cNvSpPr>
          <p:nvPr/>
        </p:nvSpPr>
        <p:spPr bwMode="auto">
          <a:xfrm>
            <a:off x="546100" y="3233738"/>
            <a:ext cx="3276600" cy="319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buClr>
                <a:schemeClr val="tx1"/>
              </a:buClr>
            </a:pPr>
            <a:r>
              <a:rPr lang="en-US" altLang="en-US" sz="2400"/>
              <a:t>Types</a:t>
            </a:r>
          </a:p>
          <a:p>
            <a:pPr lvl="1" eaLnBrk="1" hangingPunct="1">
              <a:spcBef>
                <a:spcPct val="50000"/>
              </a:spcBef>
              <a:buClr>
                <a:schemeClr val="tx1"/>
              </a:buClr>
              <a:buFontTx/>
              <a:buChar char="•"/>
            </a:pPr>
            <a:r>
              <a:rPr lang="en-US" altLang="en-US" sz="2400"/>
              <a:t>Open, uncluttered spaces</a:t>
            </a:r>
          </a:p>
          <a:p>
            <a:pPr lvl="1" eaLnBrk="1" hangingPunct="1">
              <a:spcBef>
                <a:spcPct val="50000"/>
              </a:spcBef>
              <a:buClr>
                <a:schemeClr val="tx1"/>
              </a:buClr>
              <a:buFontTx/>
              <a:buChar char="•"/>
            </a:pPr>
            <a:r>
              <a:rPr lang="en-US" altLang="en-US" sz="2400"/>
              <a:t>Cramped, busy spaces</a:t>
            </a:r>
          </a:p>
          <a:p>
            <a:pPr lvl="1" eaLnBrk="1" hangingPunct="1">
              <a:spcBef>
                <a:spcPct val="50000"/>
              </a:spcBef>
              <a:buClr>
                <a:schemeClr val="tx1"/>
              </a:buClr>
              <a:buFontTx/>
              <a:buChar char="•"/>
            </a:pPr>
            <a:r>
              <a:rPr lang="en-US" altLang="en-US" sz="2400"/>
              <a:t>Unused vs. good use of space</a:t>
            </a:r>
          </a:p>
        </p:txBody>
      </p:sp>
      <p:sp>
        <p:nvSpPr>
          <p:cNvPr id="15366" name="Rectangle 5"/>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solidFill>
                  <a:srgbClr val="002060"/>
                </a:solidFill>
              </a:rPr>
              <a:t>Space</a:t>
            </a:r>
          </a:p>
        </p:txBody>
      </p:sp>
      <p:sp>
        <p:nvSpPr>
          <p:cNvPr id="8" name="Rectangle 6"/>
          <p:cNvSpPr>
            <a:spLocks noChangeArrowheads="1"/>
          </p:cNvSpPr>
          <p:nvPr/>
        </p:nvSpPr>
        <p:spPr bwMode="auto">
          <a:xfrm>
            <a:off x="7696200" y="6096000"/>
            <a:ext cx="1052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800"/>
              <a:t>©iStockphoto.com </a:t>
            </a:r>
          </a:p>
        </p:txBody>
      </p:sp>
      <p:sp>
        <p:nvSpPr>
          <p:cNvPr id="11" name="TextBox 10"/>
          <p:cNvSpPr txBox="1">
            <a:spLocks noChangeArrowheads="1"/>
          </p:cNvSpPr>
          <p:nvPr/>
        </p:nvSpPr>
        <p:spPr bwMode="auto">
          <a:xfrm>
            <a:off x="7391400" y="2514600"/>
            <a:ext cx="1295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800"/>
              <a:t>Microsoft Office clipart</a:t>
            </a:r>
          </a:p>
        </p:txBody>
      </p:sp>
      <p:sp>
        <p:nvSpPr>
          <p:cNvPr id="13" name="TextBox 12"/>
          <p:cNvSpPr txBox="1">
            <a:spLocks noChangeArrowheads="1"/>
          </p:cNvSpPr>
          <p:nvPr/>
        </p:nvSpPr>
        <p:spPr bwMode="auto">
          <a:xfrm>
            <a:off x="4800600" y="6642100"/>
            <a:ext cx="1295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800"/>
              <a:t>Microsoft Office clipart</a:t>
            </a:r>
          </a:p>
        </p:txBody>
      </p:sp>
      <p:sp>
        <p:nvSpPr>
          <p:cNvPr id="15" name="TextBox 14"/>
          <p:cNvSpPr txBox="1">
            <a:spLocks noChangeArrowheads="1"/>
          </p:cNvSpPr>
          <p:nvPr/>
        </p:nvSpPr>
        <p:spPr bwMode="auto">
          <a:xfrm>
            <a:off x="3810000" y="5575300"/>
            <a:ext cx="1295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800"/>
              <a:t>Microsoft Office clipart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5368"/>
                                        </p:tgtEl>
                                        <p:attrNameLst>
                                          <p:attrName>style.visibility</p:attrName>
                                        </p:attrNameLst>
                                      </p:cBhvr>
                                      <p:to>
                                        <p:strVal val="visible"/>
                                      </p:to>
                                    </p:set>
                                    <p:animEffect transition="in" filter="fade">
                                      <p:cBhvr>
                                        <p:cTn id="7" dur="2000"/>
                                        <p:tgtEl>
                                          <p:spTgt spid="15368"/>
                                        </p:tgtEl>
                                      </p:cBhvr>
                                    </p:animEffect>
                                  </p:childTnLst>
                                </p:cTn>
                              </p:par>
                              <p:par>
                                <p:cTn id="8" presetID="10" presetClass="exit" presetSubtype="0" fill="hold" grpId="0" nodeType="withEffect">
                                  <p:stCondLst>
                                    <p:cond delay="0"/>
                                  </p:stCondLst>
                                  <p:childTnLst>
                                    <p:animEffect transition="out" filter="fade">
                                      <p:cBhvr>
                                        <p:cTn id="9" dur="2000"/>
                                        <p:tgtEl>
                                          <p:spTgt spid="13"/>
                                        </p:tgtEl>
                                      </p:cBhvr>
                                    </p:animEffect>
                                    <p:set>
                                      <p:cBhvr>
                                        <p:cTn id="10" dur="1" fill="hold">
                                          <p:stCondLst>
                                            <p:cond delay="1999"/>
                                          </p:stCondLst>
                                        </p:cTn>
                                        <p:tgtEl>
                                          <p:spTgt spid="13"/>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2000"/>
                                        <p:tgtEl>
                                          <p:spTgt spid="11"/>
                                        </p:tgtEl>
                                      </p:cBhvr>
                                    </p:animEffect>
                                    <p:set>
                                      <p:cBhvr>
                                        <p:cTn id="13" dur="1" fill="hold">
                                          <p:stCondLst>
                                            <p:cond delay="1999"/>
                                          </p:stCondLst>
                                        </p:cTn>
                                        <p:tgtEl>
                                          <p:spTgt spid="11"/>
                                        </p:tgtEl>
                                        <p:attrNameLst>
                                          <p:attrName>style.visibility</p:attrName>
                                        </p:attrNameLst>
                                      </p:cBhvr>
                                      <p:to>
                                        <p:strVal val="hidden"/>
                                      </p:to>
                                    </p:se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2000"/>
                                        <p:tgtEl>
                                          <p:spTgt spid="1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xit" presetSubtype="0" fill="hold" grpId="1" nodeType="clickEffect">
                                  <p:stCondLst>
                                    <p:cond delay="0"/>
                                  </p:stCondLst>
                                  <p:childTnLst>
                                    <p:animEffect transition="out" filter="fade">
                                      <p:cBhvr>
                                        <p:cTn id="20" dur="2000"/>
                                        <p:tgtEl>
                                          <p:spTgt spid="15"/>
                                        </p:tgtEl>
                                      </p:cBhvr>
                                    </p:animEffect>
                                    <p:set>
                                      <p:cBhvr>
                                        <p:cTn id="21" dur="1" fill="hold">
                                          <p:stCondLst>
                                            <p:cond delay="1999"/>
                                          </p:stCondLst>
                                        </p:cTn>
                                        <p:tgtEl>
                                          <p:spTgt spid="15"/>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2000"/>
                                        <p:tgtEl>
                                          <p:spTgt spid="15368"/>
                                        </p:tgtEl>
                                      </p:cBhvr>
                                    </p:animEffect>
                                    <p:set>
                                      <p:cBhvr>
                                        <p:cTn id="24" dur="1" fill="hold">
                                          <p:stCondLst>
                                            <p:cond delay="1999"/>
                                          </p:stCondLst>
                                        </p:cTn>
                                        <p:tgtEl>
                                          <p:spTgt spid="15368"/>
                                        </p:tgtEl>
                                        <p:attrNameLst>
                                          <p:attrName>style.visibility</p:attrName>
                                        </p:attrNameLst>
                                      </p:cBhvr>
                                      <p:to>
                                        <p:strVal val="hidden"/>
                                      </p:to>
                                    </p:set>
                                  </p:childTnLst>
                                </p:cTn>
                              </p:par>
                              <p:par>
                                <p:cTn id="25" presetID="10"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3" grpId="0"/>
      <p:bldP spid="15" grpId="0"/>
      <p:bldP spid="15"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9" name="Picture 9" descr="\\SERVER\Users\dkennedy\My Documents\My Pictures\Microsoft Clip Organizer\j044288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457450"/>
            <a:ext cx="3733800" cy="420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2"/>
          <p:cNvSpPr>
            <a:spLocks noChangeArrowheads="1"/>
          </p:cNvSpPr>
          <p:nvPr/>
        </p:nvSpPr>
        <p:spPr bwMode="auto">
          <a:xfrm>
            <a:off x="457200" y="914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4400">
              <a:solidFill>
                <a:srgbClr val="E60702"/>
              </a:solidFill>
            </a:endParaRPr>
          </a:p>
          <a:p>
            <a:pPr algn="ctr" eaLnBrk="1" hangingPunct="1"/>
            <a:endParaRPr lang="en-US" altLang="en-US" sz="3200">
              <a:solidFill>
                <a:srgbClr val="E60702"/>
              </a:solidFill>
            </a:endParaRPr>
          </a:p>
          <a:p>
            <a:r>
              <a:rPr lang="en-US" altLang="en-US" sz="3200"/>
              <a:t>By incorporating the use of space</a:t>
            </a:r>
          </a:p>
          <a:p>
            <a:r>
              <a:rPr lang="en-US" altLang="en-US" sz="3200"/>
              <a:t>in your design, you can enlarge or reduce the visual space.</a:t>
            </a:r>
          </a:p>
        </p:txBody>
      </p:sp>
      <p:sp>
        <p:nvSpPr>
          <p:cNvPr id="15365" name="Rectangle 3"/>
          <p:cNvSpPr>
            <a:spLocks noChangeArrowheads="1"/>
          </p:cNvSpPr>
          <p:nvPr/>
        </p:nvSpPr>
        <p:spPr bwMode="auto">
          <a:xfrm>
            <a:off x="546100" y="3233738"/>
            <a:ext cx="3276600" cy="319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buClr>
                <a:schemeClr val="tx1"/>
              </a:buClr>
            </a:pPr>
            <a:r>
              <a:rPr lang="en-US" altLang="en-US" sz="2400"/>
              <a:t>Types</a:t>
            </a:r>
          </a:p>
          <a:p>
            <a:pPr lvl="1" eaLnBrk="1" hangingPunct="1">
              <a:spcBef>
                <a:spcPct val="50000"/>
              </a:spcBef>
              <a:buClr>
                <a:schemeClr val="tx1"/>
              </a:buClr>
              <a:buFontTx/>
              <a:buChar char="•"/>
            </a:pPr>
            <a:r>
              <a:rPr lang="en-US" altLang="en-US" sz="2400"/>
              <a:t>Open, uncluttered spaces</a:t>
            </a:r>
          </a:p>
          <a:p>
            <a:pPr lvl="1" eaLnBrk="1" hangingPunct="1">
              <a:spcBef>
                <a:spcPct val="50000"/>
              </a:spcBef>
              <a:buClr>
                <a:schemeClr val="tx1"/>
              </a:buClr>
              <a:buFontTx/>
              <a:buChar char="•"/>
            </a:pPr>
            <a:r>
              <a:rPr lang="en-US" altLang="en-US" sz="2400"/>
              <a:t>Cramped, busy spaces</a:t>
            </a:r>
          </a:p>
          <a:p>
            <a:pPr lvl="1" eaLnBrk="1" hangingPunct="1">
              <a:spcBef>
                <a:spcPct val="50000"/>
              </a:spcBef>
              <a:buClr>
                <a:schemeClr val="tx1"/>
              </a:buClr>
              <a:buFontTx/>
              <a:buChar char="•"/>
            </a:pPr>
            <a:r>
              <a:rPr lang="en-US" altLang="en-US" sz="2400"/>
              <a:t>Unused vs. good use of space</a:t>
            </a:r>
          </a:p>
        </p:txBody>
      </p:sp>
      <p:sp>
        <p:nvSpPr>
          <p:cNvPr id="15366" name="Rectangle 5"/>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solidFill>
                  <a:srgbClr val="002060"/>
                </a:solidFill>
              </a:rPr>
              <a:t>Space</a:t>
            </a:r>
          </a:p>
        </p:txBody>
      </p:sp>
      <p:sp>
        <p:nvSpPr>
          <p:cNvPr id="8" name="Rectangle 6"/>
          <p:cNvSpPr>
            <a:spLocks noChangeArrowheads="1"/>
          </p:cNvSpPr>
          <p:nvPr/>
        </p:nvSpPr>
        <p:spPr bwMode="auto">
          <a:xfrm>
            <a:off x="7696200" y="6096000"/>
            <a:ext cx="1052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800"/>
              <a:t>©iStockphoto.com </a:t>
            </a:r>
          </a:p>
        </p:txBody>
      </p:sp>
      <p:sp>
        <p:nvSpPr>
          <p:cNvPr id="11" name="TextBox 10"/>
          <p:cNvSpPr txBox="1">
            <a:spLocks noChangeArrowheads="1"/>
          </p:cNvSpPr>
          <p:nvPr/>
        </p:nvSpPr>
        <p:spPr bwMode="auto">
          <a:xfrm>
            <a:off x="7391400" y="2514600"/>
            <a:ext cx="1295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800"/>
              <a:t>Microsoft Office clipart</a:t>
            </a:r>
          </a:p>
        </p:txBody>
      </p:sp>
      <p:sp>
        <p:nvSpPr>
          <p:cNvPr id="13" name="TextBox 12"/>
          <p:cNvSpPr txBox="1">
            <a:spLocks noChangeArrowheads="1"/>
          </p:cNvSpPr>
          <p:nvPr/>
        </p:nvSpPr>
        <p:spPr bwMode="auto">
          <a:xfrm>
            <a:off x="4800600" y="6642100"/>
            <a:ext cx="1295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800"/>
              <a:t>Microsoft Office clipart</a:t>
            </a:r>
          </a:p>
        </p:txBody>
      </p:sp>
      <p:sp>
        <p:nvSpPr>
          <p:cNvPr id="15" name="TextBox 14"/>
          <p:cNvSpPr txBox="1">
            <a:spLocks noChangeArrowheads="1"/>
          </p:cNvSpPr>
          <p:nvPr/>
        </p:nvSpPr>
        <p:spPr bwMode="auto">
          <a:xfrm>
            <a:off x="3810000" y="5575300"/>
            <a:ext cx="1295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800"/>
              <a:t>Microsoft Office clipart</a:t>
            </a:r>
          </a:p>
        </p:txBody>
      </p:sp>
    </p:spTree>
    <p:extLst>
      <p:ext uri="{BB962C8B-B14F-4D97-AF65-F5344CB8AC3E}">
        <p14:creationId xmlns:p14="http://schemas.microsoft.com/office/powerpoint/2010/main" val="30247924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xit" presetSubtype="0" fill="hold" nodeType="withEffect">
                                  <p:stCondLst>
                                    <p:cond delay="0"/>
                                  </p:stCondLst>
                                  <p:childTnLst>
                                    <p:animEffect transition="out" filter="fade">
                                      <p:cBhvr>
                                        <p:cTn id="6" dur="2000"/>
                                        <p:tgtEl>
                                          <p:spTgt spid="15369"/>
                                        </p:tgtEl>
                                      </p:cBhvr>
                                    </p:animEffect>
                                    <p:set>
                                      <p:cBhvr>
                                        <p:cTn id="7" dur="1" fill="hold">
                                          <p:stCondLst>
                                            <p:cond delay="1999"/>
                                          </p:stCondLst>
                                        </p:cTn>
                                        <p:tgtEl>
                                          <p:spTgt spid="15369"/>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2000"/>
                                        <p:tgtEl>
                                          <p:spTgt spid="13"/>
                                        </p:tgtEl>
                                      </p:cBhvr>
                                    </p:animEffect>
                                    <p:set>
                                      <p:cBhvr>
                                        <p:cTn id="10" dur="1" fill="hold">
                                          <p:stCondLst>
                                            <p:cond delay="1999"/>
                                          </p:stCondLst>
                                        </p:cTn>
                                        <p:tgtEl>
                                          <p:spTgt spid="13"/>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2000"/>
                                        <p:tgtEl>
                                          <p:spTgt spid="11"/>
                                        </p:tgtEl>
                                      </p:cBhvr>
                                    </p:animEffect>
                                    <p:set>
                                      <p:cBhvr>
                                        <p:cTn id="13" dur="1" fill="hold">
                                          <p:stCondLst>
                                            <p:cond delay="1999"/>
                                          </p:stCondLst>
                                        </p:cTn>
                                        <p:tgtEl>
                                          <p:spTgt spid="11"/>
                                        </p:tgtEl>
                                        <p:attrNameLst>
                                          <p:attrName>style.visibility</p:attrName>
                                        </p:attrNameLst>
                                      </p:cBhvr>
                                      <p:to>
                                        <p:strVal val="hidden"/>
                                      </p:to>
                                    </p:se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2000"/>
                                        <p:tgtEl>
                                          <p:spTgt spid="1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xit" presetSubtype="0" fill="hold" grpId="1" nodeType="clickEffect">
                                  <p:stCondLst>
                                    <p:cond delay="0"/>
                                  </p:stCondLst>
                                  <p:childTnLst>
                                    <p:animEffect transition="out" filter="fade">
                                      <p:cBhvr>
                                        <p:cTn id="20" dur="2000"/>
                                        <p:tgtEl>
                                          <p:spTgt spid="15"/>
                                        </p:tgtEl>
                                      </p:cBhvr>
                                    </p:animEffect>
                                    <p:set>
                                      <p:cBhvr>
                                        <p:cTn id="21" dur="1" fill="hold">
                                          <p:stCondLst>
                                            <p:cond delay="1999"/>
                                          </p:stCondLst>
                                        </p:cTn>
                                        <p:tgtEl>
                                          <p:spTgt spid="15"/>
                                        </p:tgtEl>
                                        <p:attrNameLst>
                                          <p:attrName>style.visibility</p:attrName>
                                        </p:attrNameLst>
                                      </p:cBhvr>
                                      <p:to>
                                        <p:strVal val="hidden"/>
                                      </p:to>
                                    </p:set>
                                  </p:childTnLst>
                                </p:cTn>
                              </p:par>
                              <p:par>
                                <p:cTn id="22" presetID="10"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3" grpId="0"/>
      <p:bldP spid="15" grpId="0"/>
      <p:bldP spid="15"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ChangeArrowheads="1"/>
          </p:cNvSpPr>
          <p:nvPr/>
        </p:nvSpPr>
        <p:spPr bwMode="auto">
          <a:xfrm>
            <a:off x="457200" y="914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4400" dirty="0">
              <a:solidFill>
                <a:srgbClr val="E60702"/>
              </a:solidFill>
            </a:endParaRPr>
          </a:p>
          <a:p>
            <a:pPr algn="ctr" eaLnBrk="1" hangingPunct="1"/>
            <a:endParaRPr lang="en-US" altLang="en-US" sz="3200" dirty="0">
              <a:solidFill>
                <a:srgbClr val="E60702"/>
              </a:solidFill>
            </a:endParaRPr>
          </a:p>
          <a:p>
            <a:r>
              <a:rPr lang="en-US" altLang="en-US" sz="3200" dirty="0"/>
              <a:t>By incorporating the use of space</a:t>
            </a:r>
          </a:p>
          <a:p>
            <a:r>
              <a:rPr lang="en-US" altLang="en-US" sz="3200" dirty="0"/>
              <a:t>in your design, you can enlarge or reduce the visual space.</a:t>
            </a:r>
          </a:p>
        </p:txBody>
      </p:sp>
      <p:sp>
        <p:nvSpPr>
          <p:cNvPr id="15365" name="Rectangle 3"/>
          <p:cNvSpPr>
            <a:spLocks noChangeArrowheads="1"/>
          </p:cNvSpPr>
          <p:nvPr/>
        </p:nvSpPr>
        <p:spPr bwMode="auto">
          <a:xfrm>
            <a:off x="546100" y="3233738"/>
            <a:ext cx="3276600" cy="319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buClr>
                <a:schemeClr val="tx1"/>
              </a:buClr>
            </a:pPr>
            <a:r>
              <a:rPr lang="en-US" altLang="en-US" sz="2400"/>
              <a:t>Types</a:t>
            </a:r>
          </a:p>
          <a:p>
            <a:pPr lvl="1" eaLnBrk="1" hangingPunct="1">
              <a:spcBef>
                <a:spcPct val="50000"/>
              </a:spcBef>
              <a:buClr>
                <a:schemeClr val="tx1"/>
              </a:buClr>
              <a:buFontTx/>
              <a:buChar char="•"/>
            </a:pPr>
            <a:r>
              <a:rPr lang="en-US" altLang="en-US" sz="2400"/>
              <a:t>Open, uncluttered spaces</a:t>
            </a:r>
          </a:p>
          <a:p>
            <a:pPr lvl="1" eaLnBrk="1" hangingPunct="1">
              <a:spcBef>
                <a:spcPct val="50000"/>
              </a:spcBef>
              <a:buClr>
                <a:schemeClr val="tx1"/>
              </a:buClr>
              <a:buFontTx/>
              <a:buChar char="•"/>
            </a:pPr>
            <a:r>
              <a:rPr lang="en-US" altLang="en-US" sz="2400"/>
              <a:t>Cramped, busy spaces</a:t>
            </a:r>
          </a:p>
          <a:p>
            <a:pPr lvl="1" eaLnBrk="1" hangingPunct="1">
              <a:spcBef>
                <a:spcPct val="50000"/>
              </a:spcBef>
              <a:buClr>
                <a:schemeClr val="tx1"/>
              </a:buClr>
              <a:buFontTx/>
              <a:buChar char="•"/>
            </a:pPr>
            <a:r>
              <a:rPr lang="en-US" altLang="en-US" sz="2400"/>
              <a:t>Unused vs. good use of space</a:t>
            </a:r>
          </a:p>
        </p:txBody>
      </p:sp>
      <p:sp>
        <p:nvSpPr>
          <p:cNvPr id="15366" name="Rectangle 5"/>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solidFill>
                  <a:srgbClr val="002060"/>
                </a:solidFill>
              </a:rPr>
              <a:t>Space</a:t>
            </a:r>
          </a:p>
        </p:txBody>
      </p:sp>
      <p:pic>
        <p:nvPicPr>
          <p:cNvPr id="2" name="Picture 6" descr="iStock_000004013899XSmal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3276600"/>
            <a:ext cx="4710113"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6"/>
          <p:cNvSpPr>
            <a:spLocks noChangeArrowheads="1"/>
          </p:cNvSpPr>
          <p:nvPr/>
        </p:nvSpPr>
        <p:spPr bwMode="auto">
          <a:xfrm>
            <a:off x="7696200" y="6096000"/>
            <a:ext cx="1052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800"/>
              <a:t>©iStockphoto.com </a:t>
            </a:r>
          </a:p>
        </p:txBody>
      </p:sp>
    </p:spTree>
    <p:extLst>
      <p:ext uri="{BB962C8B-B14F-4D97-AF65-F5344CB8AC3E}">
        <p14:creationId xmlns:p14="http://schemas.microsoft.com/office/powerpoint/2010/main" val="35944558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457200" y="914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4400">
              <a:solidFill>
                <a:srgbClr val="E60702"/>
              </a:solidFill>
            </a:endParaRPr>
          </a:p>
          <a:p>
            <a:pPr algn="ctr" eaLnBrk="1" hangingPunct="1"/>
            <a:endParaRPr lang="en-US" altLang="en-US" sz="3200">
              <a:solidFill>
                <a:srgbClr val="E60702"/>
              </a:solidFill>
            </a:endParaRPr>
          </a:p>
          <a:p>
            <a:r>
              <a:rPr lang="en-US" altLang="en-US" sz="3200"/>
              <a:t>The surface look or feel of something</a:t>
            </a:r>
            <a:r>
              <a:rPr lang="en-US" altLang="en-US" sz="3200" b="1"/>
              <a:t> </a:t>
            </a:r>
          </a:p>
        </p:txBody>
      </p:sp>
      <p:sp>
        <p:nvSpPr>
          <p:cNvPr id="16387" name="Rectangle 3"/>
          <p:cNvSpPr>
            <a:spLocks noChangeArrowheads="1"/>
          </p:cNvSpPr>
          <p:nvPr/>
        </p:nvSpPr>
        <p:spPr bwMode="auto">
          <a:xfrm>
            <a:off x="914400" y="2819400"/>
            <a:ext cx="8077200"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buClr>
                <a:schemeClr val="tx1"/>
              </a:buClr>
            </a:pPr>
            <a:r>
              <a:rPr lang="en-US" altLang="en-US" sz="2800"/>
              <a:t>Smooth Surface – Reflects more light and therefore is a more intense color.</a:t>
            </a:r>
          </a:p>
          <a:p>
            <a:pPr eaLnBrk="1" hangingPunct="1">
              <a:spcBef>
                <a:spcPct val="50000"/>
              </a:spcBef>
              <a:buClr>
                <a:schemeClr val="tx1"/>
              </a:buClr>
            </a:pPr>
            <a:r>
              <a:rPr lang="en-US" altLang="en-US" sz="2800"/>
              <a:t>Rough Surface – Absorbs more light and therefore appears darker.</a:t>
            </a:r>
          </a:p>
        </p:txBody>
      </p:sp>
      <p:sp>
        <p:nvSpPr>
          <p:cNvPr id="16388" name="Rectangle 4"/>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solidFill>
                  <a:srgbClr val="002060"/>
                </a:solidFill>
              </a:rPr>
              <a:t>Texture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solidFill>
                  <a:srgbClr val="002060"/>
                </a:solidFill>
              </a:rPr>
              <a:t>Smooth Texture</a:t>
            </a:r>
          </a:p>
        </p:txBody>
      </p:sp>
      <p:pic>
        <p:nvPicPr>
          <p:cNvPr id="17411" name="Picture 4" descr="iStock_000004486960XSmal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2971800"/>
            <a:ext cx="4478338"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Rectangle 6"/>
          <p:cNvSpPr>
            <a:spLocks noChangeArrowheads="1"/>
          </p:cNvSpPr>
          <p:nvPr/>
        </p:nvSpPr>
        <p:spPr bwMode="auto">
          <a:xfrm>
            <a:off x="7696200" y="2971800"/>
            <a:ext cx="1052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800"/>
              <a:t>©iStockphoto.com </a:t>
            </a:r>
          </a:p>
        </p:txBody>
      </p:sp>
      <p:sp>
        <p:nvSpPr>
          <p:cNvPr id="17413" name="TextBox 10"/>
          <p:cNvSpPr txBox="1">
            <a:spLocks noChangeArrowheads="1"/>
          </p:cNvSpPr>
          <p:nvPr/>
        </p:nvSpPr>
        <p:spPr bwMode="auto">
          <a:xfrm>
            <a:off x="4191000" y="6096000"/>
            <a:ext cx="4800600" cy="646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Exterior metal façade of Disney Concert Hall</a:t>
            </a:r>
          </a:p>
          <a:p>
            <a:pPr eaLnBrk="1" hangingPunct="1"/>
            <a:r>
              <a:rPr lang="en-US" altLang="en-US"/>
              <a:t>Los Angeles</a:t>
            </a:r>
          </a:p>
        </p:txBody>
      </p:sp>
      <p:pic>
        <p:nvPicPr>
          <p:cNvPr id="17414" name="Picture 10" descr="\\SERVER\Users\dkennedy\My Documents\My Pictures\Microsoft Clip Organizer\j043847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38" y="1752600"/>
            <a:ext cx="3294062"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TextBox 14"/>
          <p:cNvSpPr txBox="1">
            <a:spLocks noChangeArrowheads="1"/>
          </p:cNvSpPr>
          <p:nvPr/>
        </p:nvSpPr>
        <p:spPr bwMode="auto">
          <a:xfrm>
            <a:off x="457200" y="6096000"/>
            <a:ext cx="2819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Glass façade of a high rise office building</a:t>
            </a:r>
          </a:p>
        </p:txBody>
      </p:sp>
      <p:sp>
        <p:nvSpPr>
          <p:cNvPr id="17416" name="TextBox 15"/>
          <p:cNvSpPr txBox="1">
            <a:spLocks noChangeArrowheads="1"/>
          </p:cNvSpPr>
          <p:nvPr/>
        </p:nvSpPr>
        <p:spPr bwMode="auto">
          <a:xfrm>
            <a:off x="2362200" y="5791200"/>
            <a:ext cx="1295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800"/>
              <a:t>Microsoft Office clipart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solidFill>
                  <a:srgbClr val="002060"/>
                </a:solidFill>
              </a:rPr>
              <a:t>Rough Texture</a:t>
            </a:r>
          </a:p>
        </p:txBody>
      </p:sp>
      <p:pic>
        <p:nvPicPr>
          <p:cNvPr id="18435" name="Picture 6" descr="iStock_000007339140Smal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4038600"/>
            <a:ext cx="3810000" cy="253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7" descr="iStock_000011295092XSmall.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524000"/>
            <a:ext cx="5334000" cy="353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Rectangle 9"/>
          <p:cNvSpPr>
            <a:spLocks noChangeArrowheads="1"/>
          </p:cNvSpPr>
          <p:nvPr/>
        </p:nvSpPr>
        <p:spPr bwMode="auto">
          <a:xfrm>
            <a:off x="457200" y="4876800"/>
            <a:ext cx="1052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800"/>
              <a:t>©iStockphoto.com </a:t>
            </a:r>
          </a:p>
        </p:txBody>
      </p:sp>
      <p:sp>
        <p:nvSpPr>
          <p:cNvPr id="18438" name="Rectangle 10"/>
          <p:cNvSpPr>
            <a:spLocks noChangeArrowheads="1"/>
          </p:cNvSpPr>
          <p:nvPr/>
        </p:nvSpPr>
        <p:spPr bwMode="auto">
          <a:xfrm>
            <a:off x="7772400" y="6400800"/>
            <a:ext cx="1052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800"/>
              <a:t>©iStockphoto.com </a:t>
            </a:r>
          </a:p>
        </p:txBody>
      </p:sp>
      <p:sp>
        <p:nvSpPr>
          <p:cNvPr id="18439" name="TextBox 11"/>
          <p:cNvSpPr txBox="1">
            <a:spLocks noChangeArrowheads="1"/>
          </p:cNvSpPr>
          <p:nvPr/>
        </p:nvSpPr>
        <p:spPr bwMode="auto">
          <a:xfrm>
            <a:off x="228600" y="5181600"/>
            <a:ext cx="3733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Park Guell – Barcelona, Spain Architect: Antonio Gaudí</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457200" y="1371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4400">
              <a:solidFill>
                <a:srgbClr val="0000FF"/>
              </a:solidFill>
            </a:endParaRPr>
          </a:p>
          <a:p>
            <a:pPr algn="ctr" eaLnBrk="1" hangingPunct="1"/>
            <a:endParaRPr lang="en-US" altLang="en-US" sz="3200">
              <a:solidFill>
                <a:srgbClr val="0000FF"/>
              </a:solidFill>
            </a:endParaRPr>
          </a:p>
          <a:p>
            <a:pPr algn="ctr" eaLnBrk="1" hangingPunct="1"/>
            <a:r>
              <a:rPr lang="en-US" altLang="en-US" sz="3200"/>
              <a:t>The relative lightness or darkness of a color</a:t>
            </a:r>
          </a:p>
          <a:p>
            <a:pPr algn="ctr" eaLnBrk="1" hangingPunct="1"/>
            <a:endParaRPr lang="en-US" altLang="en-US" sz="3200">
              <a:solidFill>
                <a:srgbClr val="0000FF"/>
              </a:solidFill>
            </a:endParaRPr>
          </a:p>
          <a:p>
            <a:pPr algn="ctr" eaLnBrk="1" hangingPunct="1"/>
            <a:endParaRPr lang="en-US" altLang="en-US" sz="3200">
              <a:solidFill>
                <a:srgbClr val="0000FF"/>
              </a:solidFill>
            </a:endParaRPr>
          </a:p>
        </p:txBody>
      </p:sp>
      <p:sp>
        <p:nvSpPr>
          <p:cNvPr id="19459" name="Rectangle 3"/>
          <p:cNvSpPr>
            <a:spLocks noChangeArrowheads="1"/>
          </p:cNvSpPr>
          <p:nvPr/>
        </p:nvSpPr>
        <p:spPr bwMode="auto">
          <a:xfrm>
            <a:off x="609600" y="3836988"/>
            <a:ext cx="8077200" cy="180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buClr>
                <a:schemeClr val="tx1"/>
              </a:buClr>
            </a:pPr>
            <a:r>
              <a:rPr lang="en-US" altLang="en-US" sz="2800"/>
              <a:t>Methods</a:t>
            </a:r>
          </a:p>
          <a:p>
            <a:pPr lvl="1" eaLnBrk="1" hangingPunct="1">
              <a:spcBef>
                <a:spcPct val="50000"/>
              </a:spcBef>
              <a:buClr>
                <a:schemeClr val="tx1"/>
              </a:buClr>
            </a:pPr>
            <a:r>
              <a:rPr lang="en-US" altLang="en-US" sz="2800"/>
              <a:t>Shade – Degree of darkness of a color</a:t>
            </a:r>
          </a:p>
          <a:p>
            <a:pPr lvl="1" eaLnBrk="1" hangingPunct="1">
              <a:spcBef>
                <a:spcPct val="50000"/>
              </a:spcBef>
              <a:buClr>
                <a:schemeClr val="tx1"/>
              </a:buClr>
            </a:pPr>
            <a:r>
              <a:rPr lang="en-US" altLang="en-US" sz="2800"/>
              <a:t>Tint – A pale or faint variation of a color</a:t>
            </a:r>
          </a:p>
        </p:txBody>
      </p:sp>
      <p:sp>
        <p:nvSpPr>
          <p:cNvPr id="19460" name="Rectangle 4"/>
          <p:cNvSpPr>
            <a:spLocks noChangeArrowheads="1"/>
          </p:cNvSpPr>
          <p:nvPr/>
        </p:nvSpPr>
        <p:spPr bwMode="auto">
          <a:xfrm>
            <a:off x="609600" y="2438400"/>
            <a:ext cx="7848600" cy="838200"/>
          </a:xfrm>
          <a:prstGeom prst="rect">
            <a:avLst/>
          </a:prstGeom>
          <a:gradFill rotWithShape="0">
            <a:gsLst>
              <a:gs pos="0">
                <a:srgbClr val="5E9EFF"/>
              </a:gs>
              <a:gs pos="39999">
                <a:srgbClr val="85C2FF"/>
              </a:gs>
              <a:gs pos="70000">
                <a:srgbClr val="C4D6EB"/>
              </a:gs>
              <a:gs pos="100000">
                <a:srgbClr val="FFEBFA"/>
              </a:gs>
            </a:gsLst>
            <a:lin ang="0" scaled="1"/>
          </a:gradFill>
          <a:ln w="952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9461" name="Rectangle 5"/>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solidFill>
                  <a:srgbClr val="002060"/>
                </a:solidFill>
              </a:rPr>
              <a:t>Value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ChangeArrowheads="1"/>
          </p:cNvSpPr>
          <p:nvPr/>
        </p:nvSpPr>
        <p:spPr bwMode="auto">
          <a:xfrm>
            <a:off x="838200" y="14478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en-US" altLang="en-US" sz="3200"/>
              <a:t>	Six integral components used in the creation of a design: </a:t>
            </a:r>
          </a:p>
        </p:txBody>
      </p:sp>
      <p:sp>
        <p:nvSpPr>
          <p:cNvPr id="4099" name="Text Box 4"/>
          <p:cNvSpPr txBox="1">
            <a:spLocks noChangeArrowheads="1"/>
          </p:cNvSpPr>
          <p:nvPr/>
        </p:nvSpPr>
        <p:spPr bwMode="auto">
          <a:xfrm>
            <a:off x="1717675" y="3290888"/>
            <a:ext cx="3235325" cy="237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altLang="en-US" sz="2800"/>
              <a:t>Line</a:t>
            </a:r>
          </a:p>
          <a:p>
            <a:pPr>
              <a:spcBef>
                <a:spcPct val="50000"/>
              </a:spcBef>
            </a:pPr>
            <a:r>
              <a:rPr lang="en-US" altLang="en-US" sz="2800"/>
              <a:t>Color</a:t>
            </a:r>
          </a:p>
          <a:p>
            <a:pPr>
              <a:spcBef>
                <a:spcPct val="50000"/>
              </a:spcBef>
            </a:pPr>
            <a:r>
              <a:rPr lang="en-US" altLang="en-US" sz="2800"/>
              <a:t>Form and Shape</a:t>
            </a:r>
          </a:p>
          <a:p>
            <a:pPr>
              <a:spcBef>
                <a:spcPct val="50000"/>
              </a:spcBef>
              <a:buFontTx/>
              <a:buChar char="•"/>
            </a:pPr>
            <a:endParaRPr lang="en-US" altLang="en-US" sz="2400"/>
          </a:p>
        </p:txBody>
      </p:sp>
      <p:sp>
        <p:nvSpPr>
          <p:cNvPr id="4100" name="Text Box 5"/>
          <p:cNvSpPr txBox="1">
            <a:spLocks noChangeArrowheads="1"/>
          </p:cNvSpPr>
          <p:nvPr/>
        </p:nvSpPr>
        <p:spPr bwMode="auto">
          <a:xfrm>
            <a:off x="5410200" y="3276600"/>
            <a:ext cx="2443163"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altLang="en-US" sz="2800"/>
              <a:t>Space</a:t>
            </a:r>
          </a:p>
          <a:p>
            <a:pPr>
              <a:spcBef>
                <a:spcPct val="50000"/>
              </a:spcBef>
            </a:pPr>
            <a:r>
              <a:rPr lang="en-US" altLang="en-US" sz="2800"/>
              <a:t>Texture </a:t>
            </a:r>
          </a:p>
          <a:p>
            <a:pPr>
              <a:spcBef>
                <a:spcPct val="50000"/>
              </a:spcBef>
            </a:pPr>
            <a:r>
              <a:rPr lang="en-US" altLang="en-US" sz="2800"/>
              <a:t>Value</a:t>
            </a:r>
          </a:p>
        </p:txBody>
      </p:sp>
      <p:sp>
        <p:nvSpPr>
          <p:cNvPr id="4101" name="Rectangle 6"/>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solidFill>
                  <a:srgbClr val="002060"/>
                </a:solidFill>
              </a:rPr>
              <a:t>Visual Design Elements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8"/>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solidFill>
                  <a:srgbClr val="002060"/>
                </a:solidFill>
              </a:rPr>
              <a:t>Value</a:t>
            </a:r>
          </a:p>
        </p:txBody>
      </p:sp>
      <p:graphicFrame>
        <p:nvGraphicFramePr>
          <p:cNvPr id="20483" name="Object 4"/>
          <p:cNvGraphicFramePr>
            <a:graphicFrameLocks noGrp="1" noChangeAspect="1"/>
          </p:cNvGraphicFramePr>
          <p:nvPr>
            <p:ph sz="half" idx="4294967295"/>
          </p:nvPr>
        </p:nvGraphicFramePr>
        <p:xfrm>
          <a:off x="0" y="1600200"/>
          <a:ext cx="4048125" cy="4551363"/>
        </p:xfrm>
        <a:graphic>
          <a:graphicData uri="http://schemas.openxmlformats.org/presentationml/2006/ole">
            <mc:AlternateContent xmlns:mc="http://schemas.openxmlformats.org/markup-compatibility/2006">
              <mc:Choice xmlns:v="urn:schemas-microsoft-com:vml" Requires="v">
                <p:oleObj spid="_x0000_s20489" name="Chart" r:id="rId4" imgW="4219566" imgH="4743450" progId="MSGraph.Chart.8">
                  <p:embed followColorScheme="full"/>
                </p:oleObj>
              </mc:Choice>
              <mc:Fallback>
                <p:oleObj name="Chart" r:id="rId4" imgW="4219566" imgH="4743450" progId="MSGraph.Chart.8">
                  <p:embed followColorScheme="full"/>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600200"/>
                        <a:ext cx="4048125" cy="455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0484" name="Picture 6" descr="iStock_000008587139XSmall.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1295400"/>
            <a:ext cx="7077075"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Rectangle 7"/>
          <p:cNvSpPr>
            <a:spLocks noChangeArrowheads="1"/>
          </p:cNvSpPr>
          <p:nvPr/>
        </p:nvSpPr>
        <p:spPr bwMode="auto">
          <a:xfrm>
            <a:off x="7162800" y="1371600"/>
            <a:ext cx="1052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800"/>
              <a:t>©iStockphoto.com </a:t>
            </a:r>
          </a:p>
        </p:txBody>
      </p:sp>
      <p:sp>
        <p:nvSpPr>
          <p:cNvPr id="20486" name="TextBox 8"/>
          <p:cNvSpPr txBox="1">
            <a:spLocks noChangeArrowheads="1"/>
          </p:cNvSpPr>
          <p:nvPr/>
        </p:nvSpPr>
        <p:spPr bwMode="auto">
          <a:xfrm>
            <a:off x="1295400" y="6096000"/>
            <a:ext cx="6248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Downtown buildings in Bangalore, India</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ChangeArrowheads="1"/>
          </p:cNvSpPr>
          <p:nvPr/>
        </p:nvSpPr>
        <p:spPr bwMode="auto">
          <a:xfrm>
            <a:off x="762000" y="1371600"/>
            <a:ext cx="8077200"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en-US" altLang="en-US" sz="3200"/>
              <a:t>Seven principles encompass an interesting design.</a:t>
            </a:r>
          </a:p>
        </p:txBody>
      </p:sp>
      <p:sp>
        <p:nvSpPr>
          <p:cNvPr id="21507" name="Text Box 4"/>
          <p:cNvSpPr txBox="1">
            <a:spLocks noChangeArrowheads="1"/>
          </p:cNvSpPr>
          <p:nvPr/>
        </p:nvSpPr>
        <p:spPr bwMode="auto">
          <a:xfrm>
            <a:off x="1322388" y="2667000"/>
            <a:ext cx="3478212"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buFontTx/>
              <a:buChar char="•"/>
            </a:pPr>
            <a:r>
              <a:rPr lang="en-US" altLang="en-US" sz="2400"/>
              <a:t>Balance</a:t>
            </a:r>
          </a:p>
          <a:p>
            <a:pPr>
              <a:spcBef>
                <a:spcPct val="50000"/>
              </a:spcBef>
              <a:buFontTx/>
              <a:buChar char="•"/>
            </a:pPr>
            <a:r>
              <a:rPr lang="en-US" altLang="en-US" sz="2400"/>
              <a:t>Rhythm</a:t>
            </a:r>
          </a:p>
          <a:p>
            <a:pPr>
              <a:spcBef>
                <a:spcPct val="50000"/>
              </a:spcBef>
              <a:buFontTx/>
              <a:buChar char="•"/>
            </a:pPr>
            <a:r>
              <a:rPr lang="en-US" altLang="en-US" sz="2400"/>
              <a:t>Emphasis</a:t>
            </a:r>
          </a:p>
          <a:p>
            <a:pPr>
              <a:spcBef>
                <a:spcPct val="50000"/>
              </a:spcBef>
              <a:buFontTx/>
              <a:buChar char="•"/>
            </a:pPr>
            <a:r>
              <a:rPr lang="en-US" altLang="en-US" sz="2400"/>
              <a:t>Proportion and scale</a:t>
            </a:r>
          </a:p>
          <a:p>
            <a:pPr>
              <a:spcBef>
                <a:spcPct val="50000"/>
              </a:spcBef>
              <a:buFontTx/>
              <a:buChar char="•"/>
            </a:pPr>
            <a:r>
              <a:rPr lang="en-US" altLang="en-US" sz="2400"/>
              <a:t>Movement</a:t>
            </a:r>
          </a:p>
          <a:p>
            <a:pPr>
              <a:spcBef>
                <a:spcPct val="50000"/>
              </a:spcBef>
              <a:buFontTx/>
              <a:buChar char="•"/>
            </a:pPr>
            <a:r>
              <a:rPr lang="en-US" altLang="en-US" sz="2400"/>
              <a:t>Contrast</a:t>
            </a:r>
          </a:p>
          <a:p>
            <a:pPr>
              <a:spcBef>
                <a:spcPct val="50000"/>
              </a:spcBef>
              <a:buFontTx/>
              <a:buChar char="•"/>
            </a:pPr>
            <a:r>
              <a:rPr lang="en-US" altLang="en-US" sz="2400"/>
              <a:t>Unity</a:t>
            </a:r>
          </a:p>
        </p:txBody>
      </p:sp>
      <p:sp>
        <p:nvSpPr>
          <p:cNvPr id="21508" name="Rectangle 5"/>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solidFill>
                  <a:srgbClr val="002060"/>
                </a:solidFill>
              </a:rPr>
              <a:t>Visual Design Principles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ChangeArrowheads="1"/>
          </p:cNvSpPr>
          <p:nvPr/>
        </p:nvSpPr>
        <p:spPr bwMode="auto">
          <a:xfrm>
            <a:off x="533400" y="1295400"/>
            <a:ext cx="8301038"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eaLnBrk="0" hangingPunct="0">
              <a:defRPr>
                <a:solidFill>
                  <a:schemeClr val="tx1"/>
                </a:solidFill>
                <a:latin typeface="Arial" charset="0"/>
                <a:cs typeface="Arial" charset="0"/>
              </a:defRPr>
            </a:lvl1pPr>
            <a:lvl2pPr marL="463550" indent="-63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Clr>
                <a:schemeClr val="tx1"/>
              </a:buClr>
            </a:pPr>
            <a:r>
              <a:rPr lang="en-US" altLang="en-US" sz="2800">
                <a:cs typeface="Times New Roman" pitchFamily="18" charset="0"/>
              </a:rPr>
              <a:t>Parts of the design are equally distributed to create a sense of stability. Both physical and visual balance exist.</a:t>
            </a:r>
            <a:endParaRPr lang="en-US" altLang="en-US" sz="2800"/>
          </a:p>
          <a:p>
            <a:pPr eaLnBrk="1" hangingPunct="1">
              <a:spcBef>
                <a:spcPct val="20000"/>
              </a:spcBef>
              <a:buClr>
                <a:schemeClr val="tx1"/>
              </a:buClr>
            </a:pPr>
            <a:endParaRPr lang="en-US" altLang="en-US" sz="2400"/>
          </a:p>
          <a:p>
            <a:pPr eaLnBrk="1" hangingPunct="1">
              <a:spcBef>
                <a:spcPct val="20000"/>
              </a:spcBef>
              <a:buClr>
                <a:schemeClr val="tx1"/>
              </a:buClr>
            </a:pPr>
            <a:r>
              <a:rPr lang="en-US" altLang="en-US" sz="2800"/>
              <a:t>Types</a:t>
            </a:r>
          </a:p>
          <a:p>
            <a:pPr lvl="1" eaLnBrk="1" hangingPunct="1">
              <a:spcBef>
                <a:spcPct val="20000"/>
              </a:spcBef>
              <a:buClr>
                <a:schemeClr val="tx1"/>
              </a:buClr>
              <a:buFontTx/>
              <a:buChar char="•"/>
            </a:pPr>
            <a:r>
              <a:rPr lang="en-US" altLang="en-US" sz="2400"/>
              <a:t>Symmetrical or formal balance</a:t>
            </a:r>
          </a:p>
          <a:p>
            <a:pPr lvl="1" eaLnBrk="1" hangingPunct="1">
              <a:spcBef>
                <a:spcPct val="20000"/>
              </a:spcBef>
              <a:buClr>
                <a:schemeClr val="tx1"/>
              </a:buClr>
              <a:buFontTx/>
              <a:buChar char="•"/>
            </a:pPr>
            <a:r>
              <a:rPr lang="en-US" altLang="en-US" sz="2400"/>
              <a:t>Asymmetrical or informal balance</a:t>
            </a:r>
          </a:p>
          <a:p>
            <a:pPr lvl="1" eaLnBrk="1" hangingPunct="1">
              <a:spcBef>
                <a:spcPct val="20000"/>
              </a:spcBef>
              <a:buClr>
                <a:schemeClr val="tx1"/>
              </a:buClr>
              <a:buFontTx/>
              <a:buChar char="•"/>
            </a:pPr>
            <a:r>
              <a:rPr lang="en-US" altLang="en-US" sz="2400"/>
              <a:t>Radial balance</a:t>
            </a:r>
          </a:p>
          <a:p>
            <a:pPr lvl="1" eaLnBrk="1" hangingPunct="1">
              <a:spcBef>
                <a:spcPct val="20000"/>
              </a:spcBef>
              <a:buClr>
                <a:schemeClr val="tx1"/>
              </a:buClr>
              <a:buFontTx/>
              <a:buChar char="•"/>
            </a:pPr>
            <a:r>
              <a:rPr lang="en-US" altLang="en-US" sz="2400"/>
              <a:t>Vertical balance</a:t>
            </a:r>
          </a:p>
          <a:p>
            <a:pPr lvl="1" eaLnBrk="1" hangingPunct="1">
              <a:spcBef>
                <a:spcPct val="20000"/>
              </a:spcBef>
              <a:buClr>
                <a:schemeClr val="tx1"/>
              </a:buClr>
              <a:buFontTx/>
              <a:buChar char="•"/>
            </a:pPr>
            <a:r>
              <a:rPr lang="en-US" altLang="en-US" sz="2400"/>
              <a:t>Horizontal balance</a:t>
            </a:r>
          </a:p>
          <a:p>
            <a:pPr lvl="1" eaLnBrk="1" hangingPunct="1">
              <a:spcBef>
                <a:spcPct val="20000"/>
              </a:spcBef>
              <a:buClr>
                <a:schemeClr val="tx1"/>
              </a:buClr>
              <a:buFontTx/>
              <a:buChar char="•"/>
            </a:pPr>
            <a:endParaRPr lang="en-US" altLang="en-US" sz="2400"/>
          </a:p>
        </p:txBody>
      </p:sp>
      <p:sp>
        <p:nvSpPr>
          <p:cNvPr id="22531" name="Rectangle 4"/>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solidFill>
                  <a:srgbClr val="002060"/>
                </a:solidFill>
              </a:rPr>
              <a:t>Balance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381000" y="2057400"/>
            <a:ext cx="8305800" cy="129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altLang="en-US" sz="2800">
                <a:solidFill>
                  <a:schemeClr val="tx1"/>
                </a:solidFill>
              </a:rPr>
              <a:t>The elements within the design are identical in relation to a centerline or axis.</a:t>
            </a:r>
          </a:p>
        </p:txBody>
      </p:sp>
      <p:sp>
        <p:nvSpPr>
          <p:cNvPr id="23555" name="Rectangle 9"/>
          <p:cNvSpPr>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4400">
                <a:solidFill>
                  <a:srgbClr val="002060"/>
                </a:solidFill>
              </a:rPr>
              <a:t>Balance</a:t>
            </a:r>
          </a:p>
        </p:txBody>
      </p:sp>
      <p:pic>
        <p:nvPicPr>
          <p:cNvPr id="23556" name="Picture 6" descr="iStock_000005334783XSmal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317875"/>
            <a:ext cx="5105400"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TextBox 7"/>
          <p:cNvSpPr txBox="1">
            <a:spLocks noChangeArrowheads="1"/>
          </p:cNvSpPr>
          <p:nvPr/>
        </p:nvSpPr>
        <p:spPr bwMode="auto">
          <a:xfrm>
            <a:off x="5715000" y="5257800"/>
            <a:ext cx="3048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The Taj Mahal Mausoleum</a:t>
            </a:r>
          </a:p>
          <a:p>
            <a:pPr eaLnBrk="1" hangingPunct="1"/>
            <a:r>
              <a:rPr lang="en-US" altLang="en-US"/>
              <a:t>Agra, Uttar Pradesh, India</a:t>
            </a:r>
          </a:p>
        </p:txBody>
      </p:sp>
      <p:sp>
        <p:nvSpPr>
          <p:cNvPr id="23558" name="Rectangle 8"/>
          <p:cNvSpPr>
            <a:spLocks noChangeArrowheads="1"/>
          </p:cNvSpPr>
          <p:nvPr/>
        </p:nvSpPr>
        <p:spPr bwMode="auto">
          <a:xfrm>
            <a:off x="4343400" y="3276600"/>
            <a:ext cx="1052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800"/>
              <a:t>©iStockphoto.com </a:t>
            </a:r>
          </a:p>
        </p:txBody>
      </p:sp>
      <p:sp>
        <p:nvSpPr>
          <p:cNvPr id="23559" name="TextBox 6"/>
          <p:cNvSpPr txBox="1">
            <a:spLocks noChangeArrowheads="1"/>
          </p:cNvSpPr>
          <p:nvPr/>
        </p:nvSpPr>
        <p:spPr bwMode="auto">
          <a:xfrm>
            <a:off x="457200" y="1143000"/>
            <a:ext cx="6858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3200"/>
              <a:t>Symmetrical or Formal Balance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533400" y="1219200"/>
            <a:ext cx="8153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3200"/>
              <a:t>Asymmetrical or Informal Balance</a:t>
            </a:r>
          </a:p>
          <a:p>
            <a:pPr algn="ctr" eaLnBrk="1" hangingPunct="1"/>
            <a:endParaRPr lang="en-US" altLang="en-US" sz="3200"/>
          </a:p>
          <a:p>
            <a:pPr eaLnBrk="1" hangingPunct="1"/>
            <a:r>
              <a:rPr lang="en-US" altLang="en-US" sz="2800"/>
              <a:t>Parts of the design are not identical but are equal in visual weight.</a:t>
            </a:r>
          </a:p>
        </p:txBody>
      </p:sp>
      <p:sp>
        <p:nvSpPr>
          <p:cNvPr id="24579" name="Rectangle 6"/>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solidFill>
                  <a:srgbClr val="002060"/>
                </a:solidFill>
              </a:rPr>
              <a:t>Balance</a:t>
            </a:r>
          </a:p>
        </p:txBody>
      </p:sp>
      <p:pic>
        <p:nvPicPr>
          <p:cNvPr id="24580" name="Picture 7" descr="File:Château de Chaumont (71) - 1.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124200"/>
            <a:ext cx="762000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Box 6"/>
          <p:cNvSpPr txBox="1">
            <a:spLocks noChangeArrowheads="1"/>
          </p:cNvSpPr>
          <p:nvPr/>
        </p:nvSpPr>
        <p:spPr bwMode="auto">
          <a:xfrm>
            <a:off x="762000" y="6172200"/>
            <a:ext cx="6172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Chateau de Chaumont</a:t>
            </a:r>
          </a:p>
          <a:p>
            <a:pPr eaLnBrk="1" hangingPunct="1"/>
            <a:r>
              <a:rPr lang="en-US" altLang="en-US"/>
              <a:t>Saone-et-Loire, France</a:t>
            </a:r>
          </a:p>
        </p:txBody>
      </p:sp>
      <p:sp>
        <p:nvSpPr>
          <p:cNvPr id="24582" name="TextBox 7"/>
          <p:cNvSpPr txBox="1">
            <a:spLocks noChangeArrowheads="1"/>
          </p:cNvSpPr>
          <p:nvPr/>
        </p:nvSpPr>
        <p:spPr bwMode="auto">
          <a:xfrm>
            <a:off x="6781800" y="5867400"/>
            <a:ext cx="1295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800"/>
              <a:t>Wikipedia.org</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819400"/>
            <a:ext cx="3911600" cy="313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2"/>
          <p:cNvSpPr>
            <a:spLocks noChangeArrowheads="1"/>
          </p:cNvSpPr>
          <p:nvPr/>
        </p:nvSpPr>
        <p:spPr bwMode="auto">
          <a:xfrm>
            <a:off x="457200" y="1143000"/>
            <a:ext cx="8229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3200"/>
              <a:t>Radial Balance</a:t>
            </a:r>
          </a:p>
          <a:p>
            <a:pPr eaLnBrk="1" hangingPunct="1"/>
            <a:endParaRPr lang="en-US" altLang="en-US" sz="3200"/>
          </a:p>
          <a:p>
            <a:pPr eaLnBrk="1" hangingPunct="1"/>
            <a:r>
              <a:rPr lang="en-US" altLang="en-US" sz="2800"/>
              <a:t>Design elements radiate outward from the center.</a:t>
            </a:r>
          </a:p>
        </p:txBody>
      </p:sp>
      <p:sp>
        <p:nvSpPr>
          <p:cNvPr id="25604" name="Rectangle 6"/>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solidFill>
                  <a:srgbClr val="002060"/>
                </a:solidFill>
              </a:rPr>
              <a:t>Balance</a:t>
            </a:r>
          </a:p>
        </p:txBody>
      </p:sp>
      <p:pic>
        <p:nvPicPr>
          <p:cNvPr id="25605" name="Picture 6" descr="\\SERVER\Users\dkennedy\My Documents\My Pictures\Microsoft Clip Organizer\j04426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895600"/>
            <a:ext cx="4029075" cy="272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TextBox 6"/>
          <p:cNvSpPr txBox="1">
            <a:spLocks noChangeArrowheads="1"/>
          </p:cNvSpPr>
          <p:nvPr/>
        </p:nvSpPr>
        <p:spPr bwMode="auto">
          <a:xfrm>
            <a:off x="2895600" y="2895600"/>
            <a:ext cx="1295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800"/>
              <a:t>Microsoft Office clipart</a:t>
            </a:r>
          </a:p>
        </p:txBody>
      </p:sp>
      <p:sp>
        <p:nvSpPr>
          <p:cNvPr id="25607" name="TextBox 9"/>
          <p:cNvSpPr txBox="1">
            <a:spLocks noChangeArrowheads="1"/>
          </p:cNvSpPr>
          <p:nvPr/>
        </p:nvSpPr>
        <p:spPr bwMode="auto">
          <a:xfrm>
            <a:off x="7391400" y="2743200"/>
            <a:ext cx="1295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800"/>
              <a:t>Microsoft Office clipart</a:t>
            </a:r>
          </a:p>
        </p:txBody>
      </p:sp>
      <p:sp>
        <p:nvSpPr>
          <p:cNvPr id="25608" name="TextBox 11"/>
          <p:cNvSpPr txBox="1">
            <a:spLocks noChangeArrowheads="1"/>
          </p:cNvSpPr>
          <p:nvPr/>
        </p:nvSpPr>
        <p:spPr bwMode="auto">
          <a:xfrm>
            <a:off x="4800600" y="5943600"/>
            <a:ext cx="3657600" cy="923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Galleria Vittorio Emanuele II</a:t>
            </a:r>
          </a:p>
          <a:p>
            <a:pPr eaLnBrk="1" hangingPunct="1"/>
            <a:r>
              <a:rPr lang="en-US" altLang="en-US"/>
              <a:t>Milan, Italy</a:t>
            </a:r>
          </a:p>
          <a:p>
            <a:pPr eaLnBrk="1" hangingPunct="1"/>
            <a:r>
              <a:rPr lang="en-US" altLang="en-US"/>
              <a:t>Architect: Giuseppe Mengoni</a:t>
            </a:r>
          </a:p>
        </p:txBody>
      </p:sp>
      <p:sp>
        <p:nvSpPr>
          <p:cNvPr id="25609" name="TextBox 13"/>
          <p:cNvSpPr txBox="1">
            <a:spLocks noChangeArrowheads="1"/>
          </p:cNvSpPr>
          <p:nvPr/>
        </p:nvSpPr>
        <p:spPr bwMode="auto">
          <a:xfrm>
            <a:off x="457200" y="5638800"/>
            <a:ext cx="3657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Dresden Frauenkirche</a:t>
            </a:r>
          </a:p>
          <a:p>
            <a:pPr eaLnBrk="1" hangingPunct="1"/>
            <a:r>
              <a:rPr lang="en-US" altLang="en-US"/>
              <a:t>Deresden, Germay</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381000" y="533400"/>
            <a:ext cx="83058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br>
              <a:rPr lang="en-US" altLang="en-US" sz="4400">
                <a:solidFill>
                  <a:srgbClr val="E60702"/>
                </a:solidFill>
              </a:rPr>
            </a:br>
            <a:r>
              <a:rPr lang="en-US" altLang="en-US" sz="3200"/>
              <a:t>Vertical Balance</a:t>
            </a:r>
          </a:p>
          <a:p>
            <a:pPr eaLnBrk="1" hangingPunct="1">
              <a:spcBef>
                <a:spcPct val="50000"/>
              </a:spcBef>
            </a:pPr>
            <a:r>
              <a:rPr lang="en-US" altLang="en-US" sz="3200"/>
              <a:t>The top and bottom parts are equal.</a:t>
            </a:r>
          </a:p>
        </p:txBody>
      </p:sp>
      <p:sp>
        <p:nvSpPr>
          <p:cNvPr id="26627" name="Rectangle 5"/>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solidFill>
                  <a:srgbClr val="002060"/>
                </a:solidFill>
              </a:rPr>
              <a:t>Balance</a:t>
            </a:r>
          </a:p>
        </p:txBody>
      </p:sp>
      <p:pic>
        <p:nvPicPr>
          <p:cNvPr id="2662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590800"/>
            <a:ext cx="5715000" cy="382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TextBox 5"/>
          <p:cNvSpPr txBox="1">
            <a:spLocks noChangeArrowheads="1"/>
          </p:cNvSpPr>
          <p:nvPr/>
        </p:nvSpPr>
        <p:spPr bwMode="auto">
          <a:xfrm>
            <a:off x="5867400" y="6172200"/>
            <a:ext cx="1295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800"/>
              <a:t>Microsoft Office clipart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762000" y="2143125"/>
            <a:ext cx="7620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800"/>
              <a:t>The parts on the left and right sides are equal.</a:t>
            </a:r>
          </a:p>
        </p:txBody>
      </p:sp>
      <p:sp>
        <p:nvSpPr>
          <p:cNvPr id="27651" name="Rectangle 4"/>
          <p:cNvSpPr>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4400">
                <a:solidFill>
                  <a:srgbClr val="002060"/>
                </a:solidFill>
              </a:rPr>
              <a:t>Balance</a:t>
            </a:r>
          </a:p>
        </p:txBody>
      </p:sp>
      <p:sp>
        <p:nvSpPr>
          <p:cNvPr id="27652" name="TextBox 6"/>
          <p:cNvSpPr txBox="1">
            <a:spLocks noChangeArrowheads="1"/>
          </p:cNvSpPr>
          <p:nvPr/>
        </p:nvSpPr>
        <p:spPr bwMode="auto">
          <a:xfrm>
            <a:off x="304800" y="6211888"/>
            <a:ext cx="457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Chi Lin Buddhist Temple and Nunnery</a:t>
            </a:r>
          </a:p>
          <a:p>
            <a:pPr eaLnBrk="1" hangingPunct="1"/>
            <a:r>
              <a:rPr lang="en-US" altLang="en-US"/>
              <a:t>Kowloon City, Hong Kong</a:t>
            </a:r>
          </a:p>
        </p:txBody>
      </p:sp>
      <p:pic>
        <p:nvPicPr>
          <p:cNvPr id="2765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2895600"/>
            <a:ext cx="2117725"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TextBox 10"/>
          <p:cNvSpPr txBox="1">
            <a:spLocks noChangeArrowheads="1"/>
          </p:cNvSpPr>
          <p:nvPr/>
        </p:nvSpPr>
        <p:spPr bwMode="auto">
          <a:xfrm>
            <a:off x="5867400" y="6211888"/>
            <a:ext cx="2209800" cy="6461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Building façade</a:t>
            </a:r>
          </a:p>
          <a:p>
            <a:pPr eaLnBrk="1" hangingPunct="1"/>
            <a:r>
              <a:rPr lang="en-US" altLang="en-US"/>
              <a:t>Limberg, Germany</a:t>
            </a:r>
          </a:p>
        </p:txBody>
      </p:sp>
      <p:sp>
        <p:nvSpPr>
          <p:cNvPr id="27655" name="TextBox 12"/>
          <p:cNvSpPr txBox="1">
            <a:spLocks noChangeArrowheads="1"/>
          </p:cNvSpPr>
          <p:nvPr/>
        </p:nvSpPr>
        <p:spPr bwMode="auto">
          <a:xfrm>
            <a:off x="6858000" y="2895600"/>
            <a:ext cx="1295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800"/>
              <a:t>Microsoft Office clipart</a:t>
            </a:r>
          </a:p>
        </p:txBody>
      </p:sp>
      <p:pic>
        <p:nvPicPr>
          <p:cNvPr id="27656" name="Picture 13" descr="iStock_000011081217XSmall[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429000"/>
            <a:ext cx="4057650"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7" name="Rectangle 14"/>
          <p:cNvSpPr>
            <a:spLocks noChangeArrowheads="1"/>
          </p:cNvSpPr>
          <p:nvPr/>
        </p:nvSpPr>
        <p:spPr bwMode="auto">
          <a:xfrm>
            <a:off x="2819400" y="5943600"/>
            <a:ext cx="1052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800"/>
              <a:t>©iStockphoto.com </a:t>
            </a:r>
          </a:p>
        </p:txBody>
      </p:sp>
      <p:sp>
        <p:nvSpPr>
          <p:cNvPr id="27661" name="TextBox 13"/>
          <p:cNvSpPr txBox="1">
            <a:spLocks noChangeArrowheads="1"/>
          </p:cNvSpPr>
          <p:nvPr/>
        </p:nvSpPr>
        <p:spPr bwMode="auto">
          <a:xfrm>
            <a:off x="762000" y="1195388"/>
            <a:ext cx="655320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3200"/>
              <a:t>Horizontal Balance</a:t>
            </a:r>
          </a:p>
          <a:p>
            <a:pPr algn="ctr" eaLnBrk="1" hangingPunct="1"/>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2000"/>
                                        <p:tgtEl>
                                          <p:spTgt spid="27653"/>
                                        </p:tgtEl>
                                      </p:cBhvr>
                                    </p:animEffect>
                                    <p:set>
                                      <p:cBhvr>
                                        <p:cTn id="7" dur="1" fill="hold">
                                          <p:stCondLst>
                                            <p:cond delay="1999"/>
                                          </p:stCondLst>
                                        </p:cTn>
                                        <p:tgtEl>
                                          <p:spTgt spid="27653"/>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2000"/>
                                        <p:tgtEl>
                                          <p:spTgt spid="27654"/>
                                        </p:tgtEl>
                                      </p:cBhvr>
                                    </p:animEffect>
                                    <p:set>
                                      <p:cBhvr>
                                        <p:cTn id="10" dur="1" fill="hold">
                                          <p:stCondLst>
                                            <p:cond delay="1999"/>
                                          </p:stCondLst>
                                        </p:cTn>
                                        <p:tgtEl>
                                          <p:spTgt spid="27654"/>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2000"/>
                                        <p:tgtEl>
                                          <p:spTgt spid="27652"/>
                                        </p:tgtEl>
                                      </p:cBhvr>
                                    </p:animEffect>
                                    <p:set>
                                      <p:cBhvr>
                                        <p:cTn id="13" dur="1" fill="hold">
                                          <p:stCondLst>
                                            <p:cond delay="1999"/>
                                          </p:stCondLst>
                                        </p:cTn>
                                        <p:tgtEl>
                                          <p:spTgt spid="27652"/>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2000"/>
                                        <p:tgtEl>
                                          <p:spTgt spid="27656"/>
                                        </p:tgtEl>
                                      </p:cBhvr>
                                    </p:animEffect>
                                    <p:set>
                                      <p:cBhvr>
                                        <p:cTn id="16" dur="1" fill="hold">
                                          <p:stCondLst>
                                            <p:cond delay="1999"/>
                                          </p:stCondLst>
                                        </p:cTn>
                                        <p:tgtEl>
                                          <p:spTgt spid="27656"/>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2000"/>
                                        <p:tgtEl>
                                          <p:spTgt spid="27657"/>
                                        </p:tgtEl>
                                      </p:cBhvr>
                                    </p:animEffect>
                                    <p:set>
                                      <p:cBhvr>
                                        <p:cTn id="19" dur="1" fill="hold">
                                          <p:stCondLst>
                                            <p:cond delay="1999"/>
                                          </p:stCondLst>
                                        </p:cTn>
                                        <p:tgtEl>
                                          <p:spTgt spid="27657"/>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2000"/>
                                        <p:tgtEl>
                                          <p:spTgt spid="27655"/>
                                        </p:tgtEl>
                                      </p:cBhvr>
                                    </p:animEffect>
                                    <p:set>
                                      <p:cBhvr>
                                        <p:cTn id="22" dur="1" fill="hold">
                                          <p:stCondLst>
                                            <p:cond delay="1999"/>
                                          </p:stCondLst>
                                        </p:cTn>
                                        <p:tgtEl>
                                          <p:spTgt spid="2765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p:bldP spid="27654" grpId="0" animBg="1"/>
      <p:bldP spid="27655" grpId="0"/>
      <p:bldP spid="2765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762000" y="2143125"/>
            <a:ext cx="7620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800"/>
              <a:t>The parts on the left and right sides are equal.</a:t>
            </a:r>
          </a:p>
        </p:txBody>
      </p:sp>
      <p:sp>
        <p:nvSpPr>
          <p:cNvPr id="27651" name="Rectangle 4"/>
          <p:cNvSpPr>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4400">
                <a:solidFill>
                  <a:srgbClr val="002060"/>
                </a:solidFill>
              </a:rPr>
              <a:t>Balance</a:t>
            </a:r>
          </a:p>
        </p:txBody>
      </p:sp>
      <p:pic>
        <p:nvPicPr>
          <p:cNvPr id="11" name="Picture 10" descr="iStock_000009253834XSmal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819400"/>
            <a:ext cx="4589463" cy="304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a:spLocks noChangeArrowheads="1"/>
          </p:cNvSpPr>
          <p:nvPr/>
        </p:nvSpPr>
        <p:spPr bwMode="auto">
          <a:xfrm>
            <a:off x="2895600" y="5867400"/>
            <a:ext cx="3429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Hearst Castle</a:t>
            </a:r>
          </a:p>
          <a:p>
            <a:pPr eaLnBrk="1" hangingPunct="1"/>
            <a:r>
              <a:rPr lang="en-US" altLang="en-US"/>
              <a:t>San Simeon, CA</a:t>
            </a:r>
          </a:p>
          <a:p>
            <a:pPr eaLnBrk="1" hangingPunct="1"/>
            <a:r>
              <a:rPr lang="en-US" altLang="en-US"/>
              <a:t>Architect: Julia Morgan</a:t>
            </a:r>
          </a:p>
        </p:txBody>
      </p:sp>
      <p:sp>
        <p:nvSpPr>
          <p:cNvPr id="13" name="TextBox 12"/>
          <p:cNvSpPr txBox="1">
            <a:spLocks noChangeArrowheads="1"/>
          </p:cNvSpPr>
          <p:nvPr/>
        </p:nvSpPr>
        <p:spPr bwMode="auto">
          <a:xfrm>
            <a:off x="2209800" y="2819400"/>
            <a:ext cx="1143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800"/>
              <a:t>©istockphoto.com</a:t>
            </a:r>
          </a:p>
        </p:txBody>
      </p:sp>
      <p:sp>
        <p:nvSpPr>
          <p:cNvPr id="27661" name="TextBox 13"/>
          <p:cNvSpPr txBox="1">
            <a:spLocks noChangeArrowheads="1"/>
          </p:cNvSpPr>
          <p:nvPr/>
        </p:nvSpPr>
        <p:spPr bwMode="auto">
          <a:xfrm>
            <a:off x="762000" y="1195388"/>
            <a:ext cx="655320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3200"/>
              <a:t>Horizontal Balance</a:t>
            </a:r>
          </a:p>
          <a:p>
            <a:pPr algn="ctr" eaLnBrk="1" hangingPunct="1"/>
            <a:endParaRPr lang="en-US" altLang="en-US"/>
          </a:p>
        </p:txBody>
      </p:sp>
    </p:spTree>
    <p:extLst>
      <p:ext uri="{BB962C8B-B14F-4D97-AF65-F5344CB8AC3E}">
        <p14:creationId xmlns:p14="http://schemas.microsoft.com/office/powerpoint/2010/main" val="16477385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20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File:Trinity Cathedral Moscow - first floor plan.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209675"/>
            <a:ext cx="7620000" cy="519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6"/>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solidFill>
                  <a:srgbClr val="002060"/>
                </a:solidFill>
              </a:rPr>
              <a:t>Balance</a:t>
            </a:r>
          </a:p>
        </p:txBody>
      </p:sp>
      <p:sp>
        <p:nvSpPr>
          <p:cNvPr id="28676" name="TextBox 4"/>
          <p:cNvSpPr txBox="1">
            <a:spLocks noChangeArrowheads="1"/>
          </p:cNvSpPr>
          <p:nvPr/>
        </p:nvSpPr>
        <p:spPr bwMode="auto">
          <a:xfrm>
            <a:off x="7086600" y="6019800"/>
            <a:ext cx="914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800"/>
              <a:t>Wikipendia.org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ChangeArrowheads="1"/>
          </p:cNvSpPr>
          <p:nvPr/>
        </p:nvSpPr>
        <p:spPr bwMode="auto">
          <a:xfrm>
            <a:off x="381000" y="1295400"/>
            <a:ext cx="8229600"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buClr>
                <a:schemeClr val="tx1"/>
              </a:buClr>
            </a:pPr>
            <a:r>
              <a:rPr lang="en-US" altLang="en-US" sz="3200"/>
              <a:t>Types</a:t>
            </a:r>
          </a:p>
          <a:p>
            <a:pPr lvl="1" eaLnBrk="1" hangingPunct="1">
              <a:spcBef>
                <a:spcPct val="50000"/>
              </a:spcBef>
              <a:buClr>
                <a:schemeClr val="tx1"/>
              </a:buClr>
            </a:pPr>
            <a:r>
              <a:rPr lang="en-US" altLang="en-US" sz="2400"/>
              <a:t>Vertical – Represents dignity, formality, stability, and strength</a:t>
            </a:r>
          </a:p>
          <a:p>
            <a:pPr lvl="1" eaLnBrk="1" hangingPunct="1">
              <a:spcBef>
                <a:spcPct val="50000"/>
              </a:spcBef>
              <a:buClr>
                <a:schemeClr val="tx1"/>
              </a:buClr>
            </a:pPr>
            <a:r>
              <a:rPr lang="en-US" altLang="en-US" sz="2400"/>
              <a:t>Horizontal – Represents calm, peace, and relaxation</a:t>
            </a:r>
          </a:p>
          <a:p>
            <a:pPr lvl="1" eaLnBrk="1" hangingPunct="1">
              <a:spcBef>
                <a:spcPct val="50000"/>
              </a:spcBef>
              <a:buClr>
                <a:schemeClr val="tx1"/>
              </a:buClr>
            </a:pPr>
            <a:r>
              <a:rPr lang="en-US" altLang="en-US" sz="2400"/>
              <a:t>Diagonal – Represents action, activity, excitement, and movement</a:t>
            </a:r>
          </a:p>
          <a:p>
            <a:pPr lvl="1" eaLnBrk="1" hangingPunct="1">
              <a:spcBef>
                <a:spcPct val="50000"/>
              </a:spcBef>
              <a:buClr>
                <a:schemeClr val="tx1"/>
              </a:buClr>
            </a:pPr>
            <a:r>
              <a:rPr lang="en-US" altLang="en-US" sz="2400"/>
              <a:t>Curved – Represents freedom, the natural, having the appearance of softness, and creates a soothing feeling or mood</a:t>
            </a:r>
          </a:p>
        </p:txBody>
      </p:sp>
      <p:sp>
        <p:nvSpPr>
          <p:cNvPr id="5123" name="Rectangle 20"/>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solidFill>
                  <a:srgbClr val="002060"/>
                </a:solidFill>
              </a:rPr>
              <a:t>Line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ChangeArrowheads="1"/>
          </p:cNvSpPr>
          <p:nvPr/>
        </p:nvSpPr>
        <p:spPr bwMode="auto">
          <a:xfrm>
            <a:off x="533400" y="1371600"/>
            <a:ext cx="80772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buClr>
                <a:schemeClr val="tx1"/>
              </a:buClr>
            </a:pPr>
            <a:r>
              <a:rPr lang="en-US" altLang="en-US" sz="3200">
                <a:cs typeface="Times New Roman" pitchFamily="18" charset="0"/>
              </a:rPr>
              <a:t>Repeated use of line, shape, color, texture or pattern</a:t>
            </a:r>
            <a:endParaRPr lang="en-US" altLang="en-US" sz="2400">
              <a:cs typeface="Times New Roman" pitchFamily="18" charset="0"/>
            </a:endParaRPr>
          </a:p>
          <a:p>
            <a:pPr eaLnBrk="1" hangingPunct="1">
              <a:spcBef>
                <a:spcPct val="50000"/>
              </a:spcBef>
              <a:buClr>
                <a:schemeClr val="tx1"/>
              </a:buClr>
            </a:pPr>
            <a:r>
              <a:rPr lang="en-US" altLang="en-US" sz="3200"/>
              <a:t>Types</a:t>
            </a:r>
          </a:p>
          <a:p>
            <a:pPr lvl="1" eaLnBrk="1" hangingPunct="1">
              <a:spcBef>
                <a:spcPct val="50000"/>
              </a:spcBef>
              <a:buClr>
                <a:schemeClr val="tx1"/>
              </a:buClr>
              <a:buFontTx/>
              <a:buChar char="•"/>
            </a:pPr>
            <a:r>
              <a:rPr lang="en-US" altLang="en-US" sz="2800"/>
              <a:t>Regular rhythm</a:t>
            </a:r>
          </a:p>
          <a:p>
            <a:pPr lvl="1" eaLnBrk="1" hangingPunct="1">
              <a:spcBef>
                <a:spcPct val="50000"/>
              </a:spcBef>
              <a:buClr>
                <a:schemeClr val="tx1"/>
              </a:buClr>
              <a:buFontTx/>
              <a:buChar char="•"/>
            </a:pPr>
            <a:r>
              <a:rPr lang="en-US" altLang="en-US" sz="2800"/>
              <a:t>Graduated rhythm</a:t>
            </a:r>
          </a:p>
          <a:p>
            <a:pPr lvl="1" eaLnBrk="1" hangingPunct="1">
              <a:spcBef>
                <a:spcPct val="50000"/>
              </a:spcBef>
              <a:buClr>
                <a:schemeClr val="tx1"/>
              </a:buClr>
              <a:buFontTx/>
              <a:buChar char="•"/>
            </a:pPr>
            <a:r>
              <a:rPr lang="en-US" altLang="en-US" sz="2800"/>
              <a:t>Random rhythm</a:t>
            </a:r>
          </a:p>
          <a:p>
            <a:pPr lvl="1" eaLnBrk="1" hangingPunct="1">
              <a:spcBef>
                <a:spcPct val="50000"/>
              </a:spcBef>
              <a:buClr>
                <a:schemeClr val="tx1"/>
              </a:buClr>
              <a:buFontTx/>
              <a:buChar char="•"/>
            </a:pPr>
            <a:r>
              <a:rPr lang="en-US" altLang="en-US" sz="2800"/>
              <a:t>Gradated rhythm</a:t>
            </a:r>
          </a:p>
        </p:txBody>
      </p:sp>
      <p:sp>
        <p:nvSpPr>
          <p:cNvPr id="29699" name="Rectangle 4"/>
          <p:cNvSpPr>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4400">
                <a:solidFill>
                  <a:srgbClr val="002060"/>
                </a:solidFill>
              </a:rPr>
              <a:t>Rhythm</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ChangeArrowheads="1"/>
          </p:cNvSpPr>
          <p:nvPr/>
        </p:nvSpPr>
        <p:spPr bwMode="auto">
          <a:xfrm>
            <a:off x="685800" y="1219200"/>
            <a:ext cx="8229600"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3200"/>
              <a:t>Regular Rhythm</a:t>
            </a:r>
            <a:br>
              <a:rPr lang="en-US" altLang="en-US" sz="3200"/>
            </a:br>
            <a:br>
              <a:rPr lang="en-US" altLang="en-US" sz="3200"/>
            </a:br>
            <a:r>
              <a:rPr lang="en-US" altLang="en-US" sz="3200"/>
              <a:t>An element is repeated at the same repetition/interval each time.</a:t>
            </a:r>
          </a:p>
        </p:txBody>
      </p:sp>
      <p:sp>
        <p:nvSpPr>
          <p:cNvPr id="30723" name="Rectangle 8"/>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solidFill>
                  <a:srgbClr val="002060"/>
                </a:solidFill>
              </a:rPr>
              <a:t>Rhythm</a:t>
            </a:r>
          </a:p>
        </p:txBody>
      </p:sp>
      <p:pic>
        <p:nvPicPr>
          <p:cNvPr id="28679" name="Picture 7" descr="\\SERVER\Users\dkennedy\My Documents\My Pictures\Microsoft Clip Organizer\j044454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505200"/>
            <a:ext cx="3581400"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TextBox 7"/>
          <p:cNvSpPr txBox="1">
            <a:spLocks noChangeArrowheads="1"/>
          </p:cNvSpPr>
          <p:nvPr/>
        </p:nvSpPr>
        <p:spPr bwMode="auto">
          <a:xfrm>
            <a:off x="2971800" y="5943600"/>
            <a:ext cx="1295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800"/>
              <a:t>Microsoft Office clipart</a:t>
            </a:r>
          </a:p>
        </p:txBody>
      </p:sp>
      <p:pic>
        <p:nvPicPr>
          <p:cNvPr id="28680" name="Picture 8" descr="\\SERVER\Users\dkennedy\My Documents\My Pictures\Microsoft Clip Organizer\j043332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3505200"/>
            <a:ext cx="4038600" cy="269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p:nvSpPr>
        <p:spPr bwMode="auto">
          <a:xfrm>
            <a:off x="7391400" y="5943600"/>
            <a:ext cx="1295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800"/>
              <a:t>Microsoft Office clipart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2000"/>
                                        <p:tgtEl>
                                          <p:spTgt spid="28680"/>
                                        </p:tgtEl>
                                      </p:cBhvr>
                                    </p:animEffect>
                                    <p:set>
                                      <p:cBhvr>
                                        <p:cTn id="7" dur="1" fill="hold">
                                          <p:stCondLst>
                                            <p:cond delay="1999"/>
                                          </p:stCondLst>
                                        </p:cTn>
                                        <p:tgtEl>
                                          <p:spTgt spid="28680"/>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2000"/>
                                        <p:tgtEl>
                                          <p:spTgt spid="28679"/>
                                        </p:tgtEl>
                                      </p:cBhvr>
                                    </p:animEffect>
                                    <p:set>
                                      <p:cBhvr>
                                        <p:cTn id="10" dur="1" fill="hold">
                                          <p:stCondLst>
                                            <p:cond delay="1999"/>
                                          </p:stCondLst>
                                        </p:cTn>
                                        <p:tgtEl>
                                          <p:spTgt spid="28679"/>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2000"/>
                                        <p:tgtEl>
                                          <p:spTgt spid="11"/>
                                        </p:tgtEl>
                                      </p:cBhvr>
                                    </p:animEffect>
                                    <p:set>
                                      <p:cBhvr>
                                        <p:cTn id="13" dur="1" fill="hold">
                                          <p:stCondLst>
                                            <p:cond delay="1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ChangeArrowheads="1"/>
          </p:cNvSpPr>
          <p:nvPr/>
        </p:nvSpPr>
        <p:spPr bwMode="auto">
          <a:xfrm>
            <a:off x="685800" y="1219200"/>
            <a:ext cx="8229600"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3200"/>
              <a:t>Regular Rhythm</a:t>
            </a:r>
            <a:br>
              <a:rPr lang="en-US" altLang="en-US" sz="3200"/>
            </a:br>
            <a:br>
              <a:rPr lang="en-US" altLang="en-US" sz="3200"/>
            </a:br>
            <a:r>
              <a:rPr lang="en-US" altLang="en-US" sz="3200"/>
              <a:t>An element is repeated at the same repetition/interval each time.</a:t>
            </a:r>
          </a:p>
        </p:txBody>
      </p:sp>
      <p:sp>
        <p:nvSpPr>
          <p:cNvPr id="30723" name="Rectangle 8"/>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solidFill>
                  <a:srgbClr val="002060"/>
                </a:solidFill>
              </a:rPr>
              <a:t>Rhythm</a:t>
            </a:r>
          </a:p>
        </p:txBody>
      </p:sp>
      <p:sp>
        <p:nvSpPr>
          <p:cNvPr id="30725" name="TextBox 7"/>
          <p:cNvSpPr txBox="1">
            <a:spLocks noChangeArrowheads="1"/>
          </p:cNvSpPr>
          <p:nvPr/>
        </p:nvSpPr>
        <p:spPr bwMode="auto">
          <a:xfrm>
            <a:off x="2971800" y="5943600"/>
            <a:ext cx="1295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800"/>
              <a:t>Microsoft Office clipart</a:t>
            </a:r>
          </a:p>
        </p:txBody>
      </p:sp>
      <p:pic>
        <p:nvPicPr>
          <p:cNvPr id="28681" name="Picture 9" descr="\\SERVER\Users\dkennedy\My Documents\My Pictures\Microsoft Clip Organizer\j043275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3505200"/>
            <a:ext cx="41148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a:spLocks noChangeArrowheads="1"/>
          </p:cNvSpPr>
          <p:nvPr/>
        </p:nvSpPr>
        <p:spPr bwMode="auto">
          <a:xfrm>
            <a:off x="2819400" y="6172200"/>
            <a:ext cx="3733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Cube house design</a:t>
            </a:r>
          </a:p>
          <a:p>
            <a:pPr eaLnBrk="1" hangingPunct="1"/>
            <a:r>
              <a:rPr lang="en-US" altLang="en-US"/>
              <a:t>Rotterdam, Netherlands</a:t>
            </a:r>
          </a:p>
        </p:txBody>
      </p:sp>
      <p:sp>
        <p:nvSpPr>
          <p:cNvPr id="14" name="TextBox 13"/>
          <p:cNvSpPr txBox="1">
            <a:spLocks noChangeArrowheads="1"/>
          </p:cNvSpPr>
          <p:nvPr/>
        </p:nvSpPr>
        <p:spPr bwMode="auto">
          <a:xfrm>
            <a:off x="5410200" y="3505200"/>
            <a:ext cx="1295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800"/>
              <a:t>Microsoft Office clipart</a:t>
            </a:r>
          </a:p>
        </p:txBody>
      </p:sp>
    </p:spTree>
    <p:extLst>
      <p:ext uri="{BB962C8B-B14F-4D97-AF65-F5344CB8AC3E}">
        <p14:creationId xmlns:p14="http://schemas.microsoft.com/office/powerpoint/2010/main" val="17663804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8681"/>
                                        </p:tgtEl>
                                        <p:attrNameLst>
                                          <p:attrName>style.visibility</p:attrName>
                                        </p:attrNameLst>
                                      </p:cBhvr>
                                      <p:to>
                                        <p:strVal val="visible"/>
                                      </p:to>
                                    </p:set>
                                    <p:animEffect transition="in" filter="fade">
                                      <p:cBhvr>
                                        <p:cTn id="7" dur="2000"/>
                                        <p:tgtEl>
                                          <p:spTgt spid="2868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20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457200" y="1752600"/>
            <a:ext cx="4038600"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3200"/>
              <a:t>Random Rhythm</a:t>
            </a:r>
            <a:br>
              <a:rPr lang="en-US" altLang="en-US" sz="3200"/>
            </a:br>
            <a:endParaRPr lang="en-US" altLang="en-US" sz="3200"/>
          </a:p>
          <a:p>
            <a:r>
              <a:rPr lang="en-US" altLang="en-US" sz="3200"/>
              <a:t>The beats of the element are random or are at irregular intervals.</a:t>
            </a:r>
          </a:p>
        </p:txBody>
      </p:sp>
      <p:sp>
        <p:nvSpPr>
          <p:cNvPr id="31747" name="Rectangle 4"/>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solidFill>
                  <a:srgbClr val="002060"/>
                </a:solidFill>
              </a:rPr>
              <a:t>Rhythm</a:t>
            </a:r>
          </a:p>
        </p:txBody>
      </p:sp>
      <p:pic>
        <p:nvPicPr>
          <p:cNvPr id="31748" name="Picture 4"/>
          <p:cNvPicPr>
            <a:picLocks noChangeAspect="1" noChangeArrowheads="1"/>
          </p:cNvPicPr>
          <p:nvPr/>
        </p:nvPicPr>
        <p:blipFill>
          <a:blip r:embed="rId3">
            <a:extLst>
              <a:ext uri="{28A0092B-C50C-407E-A947-70E740481C1C}">
                <a14:useLocalDpi xmlns:a14="http://schemas.microsoft.com/office/drawing/2010/main" val="0"/>
              </a:ext>
            </a:extLst>
          </a:blip>
          <a:srcRect t="40625" r="60156"/>
          <a:stretch>
            <a:fillRect/>
          </a:stretch>
        </p:blipFill>
        <p:spPr bwMode="auto">
          <a:xfrm>
            <a:off x="4495800" y="1371600"/>
            <a:ext cx="415925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609600" y="1143000"/>
            <a:ext cx="8077200"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altLang="en-US" sz="3200"/>
              <a:t>Gradated Rhythm</a:t>
            </a:r>
            <a:br>
              <a:rPr lang="en-US" altLang="en-US" sz="3200"/>
            </a:br>
            <a:br>
              <a:rPr lang="en-US" altLang="en-US" sz="2400"/>
            </a:br>
            <a:r>
              <a:rPr lang="en-US" altLang="en-US" sz="3200"/>
              <a:t>The repeated element is identical with the exception of one detail increasing or decreasing gradually with each repetition.</a:t>
            </a:r>
          </a:p>
          <a:p>
            <a:pPr algn="ctr">
              <a:spcBef>
                <a:spcPct val="50000"/>
              </a:spcBef>
            </a:pPr>
            <a:endParaRPr lang="en-US" altLang="en-US" sz="3200"/>
          </a:p>
        </p:txBody>
      </p:sp>
      <p:sp>
        <p:nvSpPr>
          <p:cNvPr id="32771" name="Rectangle 4"/>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solidFill>
                  <a:srgbClr val="002060"/>
                </a:solidFill>
              </a:rPr>
              <a:t>Rhythm</a:t>
            </a:r>
          </a:p>
        </p:txBody>
      </p:sp>
      <p:pic>
        <p:nvPicPr>
          <p:cNvPr id="31750" name="Picture 6" descr="File:Rock stacking4.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810000"/>
            <a:ext cx="21717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TextBox 5"/>
          <p:cNvSpPr txBox="1">
            <a:spLocks noChangeArrowheads="1"/>
          </p:cNvSpPr>
          <p:nvPr/>
        </p:nvSpPr>
        <p:spPr bwMode="auto">
          <a:xfrm>
            <a:off x="1600200" y="6642100"/>
            <a:ext cx="10668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800"/>
              <a:t>www.wikimedia.org</a:t>
            </a:r>
          </a:p>
        </p:txBody>
      </p:sp>
      <p:sp>
        <p:nvSpPr>
          <p:cNvPr id="7" name="TextBox 6"/>
          <p:cNvSpPr txBox="1">
            <a:spLocks noChangeArrowheads="1"/>
          </p:cNvSpPr>
          <p:nvPr/>
        </p:nvSpPr>
        <p:spPr bwMode="auto">
          <a:xfrm>
            <a:off x="3200400" y="3886200"/>
            <a:ext cx="2743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Left: Stack of rocks used as focal point in landscaping</a:t>
            </a:r>
          </a:p>
        </p:txBody>
      </p:sp>
      <p:pic>
        <p:nvPicPr>
          <p:cNvPr id="3175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3810000"/>
            <a:ext cx="1874838"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9"/>
          <p:cNvSpPr txBox="1">
            <a:spLocks noChangeArrowheads="1"/>
          </p:cNvSpPr>
          <p:nvPr/>
        </p:nvSpPr>
        <p:spPr bwMode="auto">
          <a:xfrm>
            <a:off x="7239000" y="6642100"/>
            <a:ext cx="1295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800"/>
              <a:t>Microsoft Office clipart</a:t>
            </a:r>
          </a:p>
        </p:txBody>
      </p:sp>
      <p:sp>
        <p:nvSpPr>
          <p:cNvPr id="11" name="Rectangle 10"/>
          <p:cNvSpPr>
            <a:spLocks noChangeArrowheads="1"/>
          </p:cNvSpPr>
          <p:nvPr/>
        </p:nvSpPr>
        <p:spPr bwMode="auto">
          <a:xfrm>
            <a:off x="3276600" y="5334000"/>
            <a:ext cx="3124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Right: The Chinese Tower English Gardens</a:t>
            </a:r>
          </a:p>
          <a:p>
            <a:pPr eaLnBrk="1" hangingPunct="1"/>
            <a:r>
              <a:rPr lang="en-US" altLang="en-US"/>
              <a:t>Munich, Germany</a:t>
            </a:r>
          </a:p>
        </p:txBody>
      </p:sp>
      <p:pic>
        <p:nvPicPr>
          <p:cNvPr id="3175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5600" y="3733800"/>
            <a:ext cx="3581400" cy="260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a:spLocks noChangeArrowheads="1"/>
          </p:cNvSpPr>
          <p:nvPr/>
        </p:nvSpPr>
        <p:spPr bwMode="auto">
          <a:xfrm>
            <a:off x="5181600" y="3733800"/>
            <a:ext cx="1295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800"/>
              <a:t>Microsoft Office clipart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2000"/>
                                        <p:tgtEl>
                                          <p:spTgt spid="31752"/>
                                        </p:tgtEl>
                                      </p:cBhvr>
                                    </p:animEffect>
                                    <p:set>
                                      <p:cBhvr>
                                        <p:cTn id="7" dur="1" fill="hold">
                                          <p:stCondLst>
                                            <p:cond delay="1999"/>
                                          </p:stCondLst>
                                        </p:cTn>
                                        <p:tgtEl>
                                          <p:spTgt spid="31752"/>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2000"/>
                                        <p:tgtEl>
                                          <p:spTgt spid="13"/>
                                        </p:tgtEl>
                                      </p:cBhvr>
                                    </p:animEffect>
                                    <p:set>
                                      <p:cBhvr>
                                        <p:cTn id="10" dur="1" fill="hold">
                                          <p:stCondLst>
                                            <p:cond delay="1999"/>
                                          </p:stCondLst>
                                        </p:cTn>
                                        <p:tgtEl>
                                          <p:spTgt spid="13"/>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20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31750"/>
                                        </p:tgtEl>
                                        <p:attrNameLst>
                                          <p:attrName>style.visibility</p:attrName>
                                        </p:attrNameLst>
                                      </p:cBhvr>
                                      <p:to>
                                        <p:strVal val="visible"/>
                                      </p:to>
                                    </p:set>
                                    <p:animEffect transition="in" filter="fade">
                                      <p:cBhvr>
                                        <p:cTn id="16" dur="2000"/>
                                        <p:tgtEl>
                                          <p:spTgt spid="3175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31751"/>
                                        </p:tgtEl>
                                        <p:attrNameLst>
                                          <p:attrName>style.visibility</p:attrName>
                                        </p:attrNameLst>
                                      </p:cBhvr>
                                      <p:to>
                                        <p:strVal val="visible"/>
                                      </p:to>
                                    </p:set>
                                    <p:animEffect transition="in" filter="fade">
                                      <p:cBhvr>
                                        <p:cTn id="21" dur="2000"/>
                                        <p:tgtEl>
                                          <p:spTgt spid="3175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4114800"/>
            <a:ext cx="3657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0" name="Rectangle 3"/>
          <p:cNvSpPr>
            <a:spLocks noChangeArrowheads="1"/>
          </p:cNvSpPr>
          <p:nvPr/>
        </p:nvSpPr>
        <p:spPr bwMode="auto">
          <a:xfrm>
            <a:off x="533400" y="1617663"/>
            <a:ext cx="403860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buClr>
                <a:schemeClr val="tx1"/>
              </a:buClr>
            </a:pPr>
            <a:r>
              <a:rPr lang="en-US" altLang="en-US" sz="2400">
                <a:cs typeface="Times New Roman" pitchFamily="18" charset="0"/>
              </a:rPr>
              <a:t>The feature in a design that attracts one’s eye – the focal point</a:t>
            </a:r>
          </a:p>
          <a:p>
            <a:pPr eaLnBrk="1" hangingPunct="1">
              <a:spcBef>
                <a:spcPct val="50000"/>
              </a:spcBef>
              <a:buClr>
                <a:schemeClr val="tx1"/>
              </a:buClr>
              <a:buFont typeface="Arial" charset="0"/>
              <a:buChar char="•"/>
            </a:pPr>
            <a:r>
              <a:rPr lang="en-US" altLang="en-US" sz="2400"/>
              <a:t>  Emphasis can be achieved through size, placement, shape, color, and/or use of lines</a:t>
            </a:r>
          </a:p>
        </p:txBody>
      </p:sp>
      <p:sp>
        <p:nvSpPr>
          <p:cNvPr id="33797" name="Rectangle 6"/>
          <p:cNvSpPr>
            <a:spLocks noGrp="1" noChangeArrowheads="1"/>
          </p:cNvSpPr>
          <p:nvPr>
            <p:ph type="title"/>
          </p:nvPr>
        </p:nvSpPr>
        <p:spPr bwMode="auto">
          <a:xfrm>
            <a:off x="381000" y="3048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solidFill>
                  <a:srgbClr val="002060"/>
                </a:solidFill>
              </a:rPr>
              <a:t>Emphasis</a:t>
            </a:r>
          </a:p>
        </p:txBody>
      </p:sp>
      <p:sp>
        <p:nvSpPr>
          <p:cNvPr id="7" name="TextBox 6"/>
          <p:cNvSpPr txBox="1">
            <a:spLocks noChangeArrowheads="1"/>
          </p:cNvSpPr>
          <p:nvPr/>
        </p:nvSpPr>
        <p:spPr bwMode="auto">
          <a:xfrm>
            <a:off x="5791200" y="3581400"/>
            <a:ext cx="3352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Ceiling mosaic in Park Gruell</a:t>
            </a:r>
          </a:p>
        </p:txBody>
      </p:sp>
      <p:sp>
        <p:nvSpPr>
          <p:cNvPr id="10" name="TextBox 9"/>
          <p:cNvSpPr txBox="1">
            <a:spLocks noChangeArrowheads="1"/>
          </p:cNvSpPr>
          <p:nvPr/>
        </p:nvSpPr>
        <p:spPr bwMode="auto">
          <a:xfrm>
            <a:off x="7543800" y="4114800"/>
            <a:ext cx="1295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800"/>
              <a:t>Microsoft Office clipart</a:t>
            </a:r>
          </a:p>
        </p:txBody>
      </p:sp>
      <p:sp>
        <p:nvSpPr>
          <p:cNvPr id="12" name="TextBox 11"/>
          <p:cNvSpPr txBox="1">
            <a:spLocks noChangeArrowheads="1"/>
          </p:cNvSpPr>
          <p:nvPr/>
        </p:nvSpPr>
        <p:spPr bwMode="auto">
          <a:xfrm>
            <a:off x="5181600" y="6488113"/>
            <a:ext cx="3657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Mosque - Egypt</a:t>
            </a:r>
          </a:p>
        </p:txBody>
      </p:sp>
      <p:sp>
        <p:nvSpPr>
          <p:cNvPr id="20" name="TextBox 19"/>
          <p:cNvSpPr txBox="1">
            <a:spLocks noChangeArrowheads="1"/>
          </p:cNvSpPr>
          <p:nvPr/>
        </p:nvSpPr>
        <p:spPr bwMode="auto">
          <a:xfrm>
            <a:off x="533400" y="6324600"/>
            <a:ext cx="1295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800"/>
              <a:t>Microsoft Office clipart</a:t>
            </a:r>
          </a:p>
        </p:txBody>
      </p:sp>
      <p:sp>
        <p:nvSpPr>
          <p:cNvPr id="23" name="TextBox 22"/>
          <p:cNvSpPr txBox="1">
            <a:spLocks noChangeArrowheads="1"/>
          </p:cNvSpPr>
          <p:nvPr/>
        </p:nvSpPr>
        <p:spPr bwMode="auto">
          <a:xfrm>
            <a:off x="8001000" y="152400"/>
            <a:ext cx="10668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800"/>
              <a:t>Wikipedia.org</a:t>
            </a:r>
          </a:p>
        </p:txBody>
      </p:sp>
      <p:pic>
        <p:nvPicPr>
          <p:cNvPr id="32784" name="Picture 16" descr="File:Park Guell Tile.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228600"/>
            <a:ext cx="2514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75026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2000"/>
                                        <p:tgtEl>
                                          <p:spTgt spid="20"/>
                                        </p:tgtEl>
                                      </p:cBhvr>
                                    </p:animEffect>
                                  </p:childTnLst>
                                </p:cTn>
                              </p:par>
                              <p:par>
                                <p:cTn id="8" presetID="10" presetClass="exit" presetSubtype="0" fill="hold" grpId="0" nodeType="withEffect">
                                  <p:stCondLst>
                                    <p:cond delay="0"/>
                                  </p:stCondLst>
                                  <p:childTnLst>
                                    <p:animEffect transition="out" filter="fade">
                                      <p:cBhvr>
                                        <p:cTn id="9" dur="2000"/>
                                        <p:tgtEl>
                                          <p:spTgt spid="32770"/>
                                        </p:tgtEl>
                                      </p:cBhvr>
                                    </p:animEffect>
                                    <p:set>
                                      <p:cBhvr>
                                        <p:cTn id="10" dur="1" fill="hold">
                                          <p:stCondLst>
                                            <p:cond delay="1999"/>
                                          </p:stCondLst>
                                        </p:cTn>
                                        <p:tgtEl>
                                          <p:spTgt spid="32770"/>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2000"/>
                                        <p:tgtEl>
                                          <p:spTgt spid="10"/>
                                        </p:tgtEl>
                                      </p:cBhvr>
                                    </p:animEffect>
                                    <p:set>
                                      <p:cBhvr>
                                        <p:cTn id="13" dur="1" fill="hold">
                                          <p:stCondLst>
                                            <p:cond delay="1999"/>
                                          </p:stCondLst>
                                        </p:cTn>
                                        <p:tgtEl>
                                          <p:spTgt spid="10"/>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2000"/>
                                        <p:tgtEl>
                                          <p:spTgt spid="32776"/>
                                        </p:tgtEl>
                                      </p:cBhvr>
                                    </p:animEffect>
                                    <p:set>
                                      <p:cBhvr>
                                        <p:cTn id="16" dur="1" fill="hold">
                                          <p:stCondLst>
                                            <p:cond delay="1999"/>
                                          </p:stCondLst>
                                        </p:cTn>
                                        <p:tgtEl>
                                          <p:spTgt spid="32776"/>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2000"/>
                                        <p:tgtEl>
                                          <p:spTgt spid="12"/>
                                        </p:tgtEl>
                                      </p:cBhvr>
                                    </p:animEffect>
                                    <p:set>
                                      <p:cBhvr>
                                        <p:cTn id="19" dur="1" fill="hold">
                                          <p:stCondLst>
                                            <p:cond delay="1999"/>
                                          </p:stCondLst>
                                        </p:cTn>
                                        <p:tgtEl>
                                          <p:spTgt spid="12"/>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2000"/>
                                        <p:tgtEl>
                                          <p:spTgt spid="7"/>
                                        </p:tgtEl>
                                      </p:cBhvr>
                                    </p:animEffect>
                                    <p:set>
                                      <p:cBhvr>
                                        <p:cTn id="22" dur="1" fill="hold">
                                          <p:stCondLst>
                                            <p:cond delay="1999"/>
                                          </p:stCondLst>
                                        </p:cTn>
                                        <p:tgtEl>
                                          <p:spTgt spid="7"/>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2000"/>
                                        <p:tgtEl>
                                          <p:spTgt spid="23"/>
                                        </p:tgtEl>
                                      </p:cBhvr>
                                    </p:animEffect>
                                    <p:set>
                                      <p:cBhvr>
                                        <p:cTn id="25" dur="1" fill="hold">
                                          <p:stCondLst>
                                            <p:cond delay="1999"/>
                                          </p:stCondLst>
                                        </p:cTn>
                                        <p:tgtEl>
                                          <p:spTgt spid="23"/>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2000"/>
                                        <p:tgtEl>
                                          <p:spTgt spid="32784"/>
                                        </p:tgtEl>
                                      </p:cBhvr>
                                    </p:animEffect>
                                    <p:set>
                                      <p:cBhvr>
                                        <p:cTn id="28" dur="1" fill="hold">
                                          <p:stCondLst>
                                            <p:cond delay="1999"/>
                                          </p:stCondLst>
                                        </p:cTn>
                                        <p:tgtEl>
                                          <p:spTgt spid="3278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P spid="7" grpId="0"/>
      <p:bldP spid="10" grpId="0"/>
      <p:bldP spid="12" grpId="0"/>
      <p:bldP spid="20" grpId="0"/>
      <p:bldP spid="2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82"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90600"/>
            <a:ext cx="8458200" cy="561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Rectangle 6"/>
          <p:cNvSpPr>
            <a:spLocks noGrp="1" noChangeArrowheads="1"/>
          </p:cNvSpPr>
          <p:nvPr>
            <p:ph type="title"/>
          </p:nvPr>
        </p:nvSpPr>
        <p:spPr bwMode="auto">
          <a:xfrm>
            <a:off x="381000" y="3048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solidFill>
                  <a:srgbClr val="002060"/>
                </a:solidFill>
              </a:rPr>
              <a:t>Emphasis</a:t>
            </a:r>
          </a:p>
        </p:txBody>
      </p:sp>
      <p:sp>
        <p:nvSpPr>
          <p:cNvPr id="20" name="TextBox 19"/>
          <p:cNvSpPr txBox="1">
            <a:spLocks noChangeArrowheads="1"/>
          </p:cNvSpPr>
          <p:nvPr/>
        </p:nvSpPr>
        <p:spPr bwMode="auto">
          <a:xfrm>
            <a:off x="533400" y="6324600"/>
            <a:ext cx="1295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800"/>
              <a:t>Microsoft Office clipart</a:t>
            </a:r>
          </a:p>
        </p:txBody>
      </p:sp>
      <p:sp>
        <p:nvSpPr>
          <p:cNvPr id="23" name="TextBox 22"/>
          <p:cNvSpPr txBox="1">
            <a:spLocks noChangeArrowheads="1"/>
          </p:cNvSpPr>
          <p:nvPr/>
        </p:nvSpPr>
        <p:spPr bwMode="auto">
          <a:xfrm>
            <a:off x="8001000" y="152400"/>
            <a:ext cx="10668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800"/>
              <a:t>Wikipedia.org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2782"/>
                                        </p:tgtEl>
                                        <p:attrNameLst>
                                          <p:attrName>style.visibility</p:attrName>
                                        </p:attrNameLst>
                                      </p:cBhvr>
                                      <p:to>
                                        <p:strVal val="visible"/>
                                      </p:to>
                                    </p:set>
                                    <p:animEffect transition="in" filter="fade">
                                      <p:cBhvr>
                                        <p:cTn id="7" dur="2000"/>
                                        <p:tgtEl>
                                          <p:spTgt spid="3278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2000"/>
                                        <p:tgtEl>
                                          <p:spTgt spid="20"/>
                                        </p:tgtEl>
                                      </p:cBhvr>
                                    </p:animEffect>
                                  </p:childTnLst>
                                </p:cTn>
                              </p:par>
                              <p:par>
                                <p:cTn id="11" presetID="10" presetClass="exit" presetSubtype="0" fill="hold" grpId="0" nodeType="withEffect">
                                  <p:stCondLst>
                                    <p:cond delay="0"/>
                                  </p:stCondLst>
                                  <p:childTnLst>
                                    <p:animEffect transition="out" filter="fade">
                                      <p:cBhvr>
                                        <p:cTn id="12" dur="2000"/>
                                        <p:tgtEl>
                                          <p:spTgt spid="23"/>
                                        </p:tgtEl>
                                      </p:cBhvr>
                                    </p:animEffect>
                                    <p:set>
                                      <p:cBhvr>
                                        <p:cTn id="13" dur="1" fill="hold">
                                          <p:stCondLst>
                                            <p:cond delay="19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ChangeArrowheads="1"/>
          </p:cNvSpPr>
          <p:nvPr/>
        </p:nvSpPr>
        <p:spPr bwMode="auto">
          <a:xfrm>
            <a:off x="533400" y="1716088"/>
            <a:ext cx="3810000" cy="415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buClr>
                <a:schemeClr val="tx1"/>
              </a:buClr>
            </a:pPr>
            <a:r>
              <a:rPr lang="en-US" altLang="en-US" sz="2800">
                <a:cs typeface="Times New Roman" pitchFamily="18" charset="0"/>
              </a:rPr>
              <a:t>Comparative relationships between elements in a design with respect to size </a:t>
            </a:r>
          </a:p>
          <a:p>
            <a:pPr eaLnBrk="1" hangingPunct="1">
              <a:spcBef>
                <a:spcPct val="50000"/>
              </a:spcBef>
              <a:buClr>
                <a:schemeClr val="tx1"/>
              </a:buClr>
            </a:pPr>
            <a:endParaRPr lang="en-US" altLang="en-US" sz="2800">
              <a:cs typeface="Times New Roman" pitchFamily="18" charset="0"/>
            </a:endParaRPr>
          </a:p>
          <a:p>
            <a:pPr eaLnBrk="1" hangingPunct="1">
              <a:spcBef>
                <a:spcPct val="50000"/>
              </a:spcBef>
              <a:buClr>
                <a:schemeClr val="tx1"/>
              </a:buClr>
            </a:pPr>
            <a:r>
              <a:rPr lang="en-US" altLang="en-US" sz="2800"/>
              <a:t>3:5 ratio is known as the Golden Mean</a:t>
            </a:r>
          </a:p>
          <a:p>
            <a:pPr eaLnBrk="1" hangingPunct="1">
              <a:spcBef>
                <a:spcPct val="50000"/>
              </a:spcBef>
              <a:buClr>
                <a:schemeClr val="tx1"/>
              </a:buClr>
            </a:pPr>
            <a:endParaRPr lang="en-US" altLang="en-US" sz="2800"/>
          </a:p>
        </p:txBody>
      </p:sp>
      <p:sp>
        <p:nvSpPr>
          <p:cNvPr id="34819" name="Line 4"/>
          <p:cNvSpPr>
            <a:spLocks noChangeShapeType="1"/>
          </p:cNvSpPr>
          <p:nvPr/>
        </p:nvSpPr>
        <p:spPr bwMode="auto">
          <a:xfrm flipH="1">
            <a:off x="5791200" y="6858000"/>
            <a:ext cx="457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20" name="Rectangle 7"/>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solidFill>
                  <a:srgbClr val="002060"/>
                </a:solidFill>
              </a:rPr>
              <a:t>Proportion and Scale</a:t>
            </a:r>
          </a:p>
        </p:txBody>
      </p:sp>
      <p:pic>
        <p:nvPicPr>
          <p:cNvPr id="34821" name="Picture 6" descr="iStock_000005290207XSmal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447800"/>
            <a:ext cx="45847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TextBox 7"/>
          <p:cNvSpPr txBox="1">
            <a:spLocks noChangeArrowheads="1"/>
          </p:cNvSpPr>
          <p:nvPr/>
        </p:nvSpPr>
        <p:spPr bwMode="auto">
          <a:xfrm>
            <a:off x="7620000" y="1460500"/>
            <a:ext cx="1295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800"/>
              <a:t>Microsoft Office clipart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ChangeArrowheads="1"/>
          </p:cNvSpPr>
          <p:nvPr/>
        </p:nvSpPr>
        <p:spPr bwMode="auto">
          <a:xfrm>
            <a:off x="685800" y="1716088"/>
            <a:ext cx="4114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buClr>
                <a:schemeClr val="tx1"/>
              </a:buClr>
            </a:pPr>
            <a:r>
              <a:rPr lang="en-US" altLang="en-US" sz="2800">
                <a:cs typeface="Times New Roman" pitchFamily="18" charset="0"/>
              </a:rPr>
              <a:t>Flow or feeling of action</a:t>
            </a:r>
          </a:p>
        </p:txBody>
      </p:sp>
      <p:sp>
        <p:nvSpPr>
          <p:cNvPr id="35843" name="Line 4"/>
          <p:cNvSpPr>
            <a:spLocks noChangeShapeType="1"/>
          </p:cNvSpPr>
          <p:nvPr/>
        </p:nvSpPr>
        <p:spPr bwMode="auto">
          <a:xfrm flipH="1">
            <a:off x="5791200" y="6858000"/>
            <a:ext cx="457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44" name="Rectangle 7"/>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solidFill>
                  <a:srgbClr val="002060"/>
                </a:solidFill>
              </a:rPr>
              <a:t>Movement</a:t>
            </a:r>
          </a:p>
        </p:txBody>
      </p:sp>
      <p:pic>
        <p:nvPicPr>
          <p:cNvPr id="35845" name="Picture 8" descr="\\SERVER\Users\dkennedy\My Documents\My Pictures\Microsoft Clip Organizer\j043332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505200"/>
            <a:ext cx="4038600" cy="269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TextBox 7"/>
          <p:cNvSpPr txBox="1">
            <a:spLocks noChangeArrowheads="1"/>
          </p:cNvSpPr>
          <p:nvPr/>
        </p:nvSpPr>
        <p:spPr bwMode="auto">
          <a:xfrm>
            <a:off x="7391400" y="5943600"/>
            <a:ext cx="1295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800"/>
              <a:t>Microsoft Office clipart</a:t>
            </a:r>
          </a:p>
        </p:txBody>
      </p:sp>
      <p:pic>
        <p:nvPicPr>
          <p:cNvPr id="35847" name="Picture 6" descr="\\SERVER\Users\dkennedy\My Documents\My Pictures\Microsoft Clip Organizer\j044347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1295400"/>
            <a:ext cx="3086100" cy="209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8" name="TextBox 7"/>
          <p:cNvSpPr txBox="1">
            <a:spLocks noChangeArrowheads="1"/>
          </p:cNvSpPr>
          <p:nvPr/>
        </p:nvSpPr>
        <p:spPr bwMode="auto">
          <a:xfrm>
            <a:off x="7391400" y="1295400"/>
            <a:ext cx="1295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800"/>
              <a:t>Microsoft Office clipart</a:t>
            </a:r>
          </a:p>
        </p:txBody>
      </p:sp>
      <p:pic>
        <p:nvPicPr>
          <p:cNvPr id="35849" name="Picture 5" descr="\\SERVER\Users\dkennedy\My Documents\My Pictures\Microsoft Clip Organizer\j044391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0988" y="3429000"/>
            <a:ext cx="4138612" cy="277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0" name="TextBox 6"/>
          <p:cNvSpPr txBox="1">
            <a:spLocks noChangeArrowheads="1"/>
          </p:cNvSpPr>
          <p:nvPr/>
        </p:nvSpPr>
        <p:spPr bwMode="auto">
          <a:xfrm>
            <a:off x="3005138" y="3611563"/>
            <a:ext cx="13874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800"/>
              <a:t>Microsoft Office clipart</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solidFill>
                  <a:srgbClr val="002060"/>
                </a:solidFill>
              </a:rPr>
              <a:t>Contrast</a:t>
            </a:r>
          </a:p>
        </p:txBody>
      </p:sp>
      <p:sp>
        <p:nvSpPr>
          <p:cNvPr id="36867" name="Rectangle 3"/>
          <p:cNvSpPr>
            <a:spLocks noChangeArrowheads="1"/>
          </p:cNvSpPr>
          <p:nvPr/>
        </p:nvSpPr>
        <p:spPr bwMode="auto">
          <a:xfrm>
            <a:off x="685800" y="1219200"/>
            <a:ext cx="5257800" cy="458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buClr>
                <a:schemeClr val="tx1"/>
              </a:buClr>
            </a:pPr>
            <a:r>
              <a:rPr lang="en-US" altLang="en-US" sz="2800">
                <a:cs typeface="Times New Roman" pitchFamily="18" charset="0"/>
              </a:rPr>
              <a:t>Noticeably different  </a:t>
            </a:r>
          </a:p>
          <a:p>
            <a:pPr eaLnBrk="1" hangingPunct="1">
              <a:spcBef>
                <a:spcPct val="50000"/>
              </a:spcBef>
              <a:buClr>
                <a:schemeClr val="tx1"/>
              </a:buClr>
            </a:pPr>
            <a:endParaRPr lang="en-US" altLang="en-US" sz="2800">
              <a:cs typeface="Times New Roman" pitchFamily="18" charset="0"/>
            </a:endParaRPr>
          </a:p>
          <a:p>
            <a:pPr eaLnBrk="1" hangingPunct="1">
              <a:spcBef>
                <a:spcPct val="50000"/>
              </a:spcBef>
              <a:buClr>
                <a:schemeClr val="tx1"/>
              </a:buClr>
            </a:pPr>
            <a:r>
              <a:rPr lang="en-US" altLang="en-US" sz="2800">
                <a:cs typeface="Times New Roman" pitchFamily="18" charset="0"/>
              </a:rPr>
              <a:t>Can be created with</a:t>
            </a:r>
          </a:p>
          <a:p>
            <a:pPr lvl="1" eaLnBrk="1" hangingPunct="1">
              <a:spcBef>
                <a:spcPct val="50000"/>
              </a:spcBef>
              <a:buClr>
                <a:schemeClr val="tx1"/>
              </a:buClr>
              <a:buFont typeface="Arial" charset="0"/>
              <a:buChar char="•"/>
            </a:pPr>
            <a:r>
              <a:rPr lang="en-US" altLang="en-US" sz="2400">
                <a:cs typeface="Times New Roman" pitchFamily="18" charset="0"/>
              </a:rPr>
              <a:t>Color</a:t>
            </a:r>
          </a:p>
          <a:p>
            <a:pPr lvl="1" eaLnBrk="1" hangingPunct="1">
              <a:spcBef>
                <a:spcPct val="50000"/>
              </a:spcBef>
              <a:buClr>
                <a:schemeClr val="tx1"/>
              </a:buClr>
              <a:buFont typeface="Arial" charset="0"/>
              <a:buChar char="•"/>
            </a:pPr>
            <a:r>
              <a:rPr lang="en-US" altLang="en-US" sz="2400">
                <a:cs typeface="Times New Roman" pitchFamily="18" charset="0"/>
              </a:rPr>
              <a:t>Proportion and scale</a:t>
            </a:r>
          </a:p>
          <a:p>
            <a:pPr lvl="1" eaLnBrk="1" hangingPunct="1">
              <a:spcBef>
                <a:spcPct val="50000"/>
              </a:spcBef>
              <a:buClr>
                <a:schemeClr val="tx1"/>
              </a:buClr>
              <a:buFont typeface="Arial" charset="0"/>
              <a:buChar char="•"/>
            </a:pPr>
            <a:r>
              <a:rPr lang="en-US" altLang="en-US" sz="2400">
                <a:cs typeface="Times New Roman" pitchFamily="18" charset="0"/>
              </a:rPr>
              <a:t>Shape</a:t>
            </a:r>
          </a:p>
          <a:p>
            <a:pPr lvl="1" eaLnBrk="1" hangingPunct="1">
              <a:spcBef>
                <a:spcPct val="50000"/>
              </a:spcBef>
              <a:buClr>
                <a:schemeClr val="tx1"/>
              </a:buClr>
              <a:buFont typeface="Arial" charset="0"/>
              <a:buChar char="•"/>
            </a:pPr>
            <a:r>
              <a:rPr lang="en-US" altLang="en-US" sz="2400">
                <a:cs typeface="Times New Roman" pitchFamily="18" charset="0"/>
              </a:rPr>
              <a:t>Texture</a:t>
            </a:r>
          </a:p>
          <a:p>
            <a:pPr lvl="1" eaLnBrk="1" hangingPunct="1">
              <a:spcBef>
                <a:spcPct val="50000"/>
              </a:spcBef>
              <a:buClr>
                <a:schemeClr val="tx1"/>
              </a:buClr>
              <a:buFont typeface="Arial" charset="0"/>
              <a:buChar char="•"/>
            </a:pPr>
            <a:r>
              <a:rPr lang="en-US" altLang="en-US" sz="2400">
                <a:cs typeface="Times New Roman" pitchFamily="18" charset="0"/>
              </a:rPr>
              <a:t>Etc.</a:t>
            </a:r>
          </a:p>
        </p:txBody>
      </p:sp>
      <p:pic>
        <p:nvPicPr>
          <p:cNvPr id="36868" name="Picture 5" descr="iStock_000009620420Larg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219200"/>
            <a:ext cx="3352800"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Rectangle 7"/>
          <p:cNvSpPr>
            <a:spLocks noChangeArrowheads="1"/>
          </p:cNvSpPr>
          <p:nvPr/>
        </p:nvSpPr>
        <p:spPr bwMode="auto">
          <a:xfrm>
            <a:off x="7467600" y="1219200"/>
            <a:ext cx="1052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800"/>
              <a:t>©iStockphoto.com </a:t>
            </a:r>
          </a:p>
        </p:txBody>
      </p:sp>
      <p:pic>
        <p:nvPicPr>
          <p:cNvPr id="36870" name="Picture 3" descr="MPj0149050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3657600"/>
            <a:ext cx="4191000"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solidFill>
                  <a:srgbClr val="002060"/>
                </a:solidFill>
              </a:rPr>
              <a:t>Vertical Lines</a:t>
            </a:r>
          </a:p>
        </p:txBody>
      </p:sp>
      <p:pic>
        <p:nvPicPr>
          <p:cNvPr id="6147" name="Picture 4" descr="\\SERVER\Users\dkennedy\My Documents\My Pictures\Microsoft Clip Organizer\j044286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2209800"/>
            <a:ext cx="3179763" cy="317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TextBox 4"/>
          <p:cNvSpPr txBox="1">
            <a:spLocks noChangeArrowheads="1"/>
          </p:cNvSpPr>
          <p:nvPr/>
        </p:nvSpPr>
        <p:spPr bwMode="auto">
          <a:xfrm>
            <a:off x="6629400" y="5105400"/>
            <a:ext cx="2133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Skyscraper </a:t>
            </a:r>
          </a:p>
          <a:p>
            <a:pPr eaLnBrk="1" hangingPunct="1"/>
            <a:r>
              <a:rPr lang="en-US" altLang="en-US"/>
              <a:t>Madrid, Spain</a:t>
            </a:r>
          </a:p>
        </p:txBody>
      </p:sp>
      <p:sp>
        <p:nvSpPr>
          <p:cNvPr id="6149" name="TextBox 5"/>
          <p:cNvSpPr txBox="1">
            <a:spLocks noChangeArrowheads="1"/>
          </p:cNvSpPr>
          <p:nvPr/>
        </p:nvSpPr>
        <p:spPr bwMode="auto">
          <a:xfrm>
            <a:off x="4953000" y="5410200"/>
            <a:ext cx="1295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800"/>
              <a:t>Microsoft Office clipart</a:t>
            </a:r>
          </a:p>
        </p:txBody>
      </p:sp>
      <p:sp>
        <p:nvSpPr>
          <p:cNvPr id="6150" name="TextBox 6"/>
          <p:cNvSpPr txBox="1">
            <a:spLocks noChangeArrowheads="1"/>
          </p:cNvSpPr>
          <p:nvPr/>
        </p:nvSpPr>
        <p:spPr bwMode="auto">
          <a:xfrm>
            <a:off x="3200400" y="5573713"/>
            <a:ext cx="3200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Brandenburg Gate </a:t>
            </a:r>
          </a:p>
          <a:p>
            <a:pPr eaLnBrk="1" hangingPunct="1"/>
            <a:r>
              <a:rPr lang="en-US" altLang="en-US"/>
              <a:t>Berlin</a:t>
            </a:r>
          </a:p>
        </p:txBody>
      </p:sp>
      <p:pic>
        <p:nvPicPr>
          <p:cNvPr id="6151" name="Picture 8" descr="\\SERVER\Users\dkennedy\My Documents\My Pictures\Microsoft Clip Organizer\j043285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1600200"/>
            <a:ext cx="2339975"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20" descr="iStock_000007108239XSmall.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311275"/>
            <a:ext cx="2438400" cy="429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3" name="TextBox 21"/>
          <p:cNvSpPr txBox="1">
            <a:spLocks noChangeArrowheads="1"/>
          </p:cNvSpPr>
          <p:nvPr/>
        </p:nvSpPr>
        <p:spPr bwMode="auto">
          <a:xfrm>
            <a:off x="304800" y="5638800"/>
            <a:ext cx="2819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The Empire State Building</a:t>
            </a:r>
          </a:p>
          <a:p>
            <a:pPr eaLnBrk="1" hangingPunct="1"/>
            <a:r>
              <a:rPr lang="en-US" altLang="en-US"/>
              <a:t>Architect: Shreve, Lamb, and Harmon</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ChangeArrowheads="1"/>
          </p:cNvSpPr>
          <p:nvPr/>
        </p:nvSpPr>
        <p:spPr bwMode="auto">
          <a:xfrm>
            <a:off x="533400" y="1371600"/>
            <a:ext cx="8135938"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Clr>
                <a:schemeClr val="tx1"/>
              </a:buClr>
            </a:pPr>
            <a:r>
              <a:rPr lang="en-US" altLang="en-US" sz="2800">
                <a:cs typeface="Times New Roman" pitchFamily="18" charset="0"/>
              </a:rPr>
              <a:t>	Unity is achieved by the consistent use of lines, color, material, and/or texture within a design.</a:t>
            </a:r>
          </a:p>
        </p:txBody>
      </p:sp>
      <p:sp>
        <p:nvSpPr>
          <p:cNvPr id="37891" name="Rectangle 6"/>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solidFill>
                  <a:srgbClr val="002060"/>
                </a:solidFill>
              </a:rPr>
              <a:t>Unity</a:t>
            </a:r>
          </a:p>
        </p:txBody>
      </p:sp>
      <p:pic>
        <p:nvPicPr>
          <p:cNvPr id="37892" name="Picture 5" descr="iStock_000008390584XSmal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51388" y="3581400"/>
            <a:ext cx="401955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7" descr="iStock_000004789170XSmall.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581400"/>
            <a:ext cx="4114800"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Rectangle 6"/>
          <p:cNvSpPr>
            <a:spLocks noChangeArrowheads="1"/>
          </p:cNvSpPr>
          <p:nvPr/>
        </p:nvSpPr>
        <p:spPr bwMode="auto">
          <a:xfrm>
            <a:off x="7696200" y="3581400"/>
            <a:ext cx="1052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800"/>
              <a:t>©iStockphoto.com </a:t>
            </a:r>
          </a:p>
        </p:txBody>
      </p:sp>
      <p:sp>
        <p:nvSpPr>
          <p:cNvPr id="37895" name="Rectangle 6"/>
          <p:cNvSpPr>
            <a:spLocks noChangeArrowheads="1"/>
          </p:cNvSpPr>
          <p:nvPr/>
        </p:nvSpPr>
        <p:spPr bwMode="auto">
          <a:xfrm>
            <a:off x="533400" y="6096000"/>
            <a:ext cx="1052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800"/>
              <a:t>©iStockphoto.com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Stock_000005334783XSmal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133600"/>
            <a:ext cx="5105400"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iStock_000011081217XSmall[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209800"/>
            <a:ext cx="4057650"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8"/>
          <p:cNvGrpSpPr>
            <a:grpSpLocks/>
          </p:cNvGrpSpPr>
          <p:nvPr/>
        </p:nvGrpSpPr>
        <p:grpSpPr bwMode="auto">
          <a:xfrm>
            <a:off x="4724400" y="1524000"/>
            <a:ext cx="4191000" cy="4648200"/>
            <a:chOff x="4724400" y="1524000"/>
            <a:chExt cx="4191000" cy="4648200"/>
          </a:xfrm>
        </p:grpSpPr>
        <p:pic>
          <p:nvPicPr>
            <p:cNvPr id="38920" name="Picture 2"/>
            <p:cNvPicPr>
              <a:picLocks noChangeAspect="1" noChangeArrowheads="1"/>
            </p:cNvPicPr>
            <p:nvPr/>
          </p:nvPicPr>
          <p:blipFill>
            <a:blip r:embed="rId5">
              <a:extLst>
                <a:ext uri="{28A0092B-C50C-407E-A947-70E740481C1C}">
                  <a14:useLocalDpi xmlns:a14="http://schemas.microsoft.com/office/drawing/2010/main" val="0"/>
                </a:ext>
              </a:extLst>
            </a:blip>
            <a:srcRect t="40625" r="60156"/>
            <a:stretch>
              <a:fillRect/>
            </a:stretch>
          </p:blipFill>
          <p:spPr bwMode="auto">
            <a:xfrm>
              <a:off x="4724400" y="1524000"/>
              <a:ext cx="415925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1" name="TextBox 3"/>
            <p:cNvSpPr txBox="1">
              <a:spLocks noChangeArrowheads="1"/>
            </p:cNvSpPr>
            <p:nvPr/>
          </p:nvSpPr>
          <p:spPr bwMode="auto">
            <a:xfrm>
              <a:off x="7620000" y="5943600"/>
              <a:ext cx="1295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800"/>
                <a:t>Microsoft Office clipart</a:t>
              </a:r>
            </a:p>
          </p:txBody>
        </p:sp>
      </p:grpSp>
      <p:sp>
        <p:nvSpPr>
          <p:cNvPr id="7" name="Rectangle 6"/>
          <p:cNvSpPr>
            <a:spLocks noChangeArrowheads="1"/>
          </p:cNvSpPr>
          <p:nvPr/>
        </p:nvSpPr>
        <p:spPr bwMode="auto">
          <a:xfrm>
            <a:off x="2819400" y="4724400"/>
            <a:ext cx="1052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800"/>
              <a:t>©iStockphoto.com </a:t>
            </a:r>
          </a:p>
        </p:txBody>
      </p:sp>
      <p:sp>
        <p:nvSpPr>
          <p:cNvPr id="37892" name="Rectangle 8"/>
          <p:cNvSpPr>
            <a:spLocks noChangeArrowheads="1"/>
          </p:cNvSpPr>
          <p:nvPr/>
        </p:nvSpPr>
        <p:spPr bwMode="auto">
          <a:xfrm>
            <a:off x="6019800" y="2092325"/>
            <a:ext cx="1052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800"/>
              <a:t>©iStockphoto.com </a:t>
            </a:r>
          </a:p>
        </p:txBody>
      </p:sp>
      <p:sp>
        <p:nvSpPr>
          <p:cNvPr id="10" name="Rectangle 6"/>
          <p:cNvSpPr txBox="1">
            <a:spLocks noChangeArrowheads="1"/>
          </p:cNvSpPr>
          <p:nvPr/>
        </p:nvSpPr>
        <p:spPr bwMode="auto">
          <a:xfrm>
            <a:off x="609600" y="0"/>
            <a:ext cx="8229600" cy="1143000"/>
          </a:xfrm>
          <a:prstGeom prst="rect">
            <a:avLst/>
          </a:prstGeom>
          <a:noFill/>
          <a:ln w="9525">
            <a:noFill/>
            <a:miter lim="800000"/>
            <a:headEnd/>
            <a:tailEnd/>
          </a:ln>
        </p:spPr>
        <p:txBody>
          <a:bodyPr anchor="ctr"/>
          <a:lstStyle/>
          <a:p>
            <a:pPr algn="ctr">
              <a:defRPr/>
            </a:pPr>
            <a:r>
              <a:rPr lang="en-US" sz="4400" kern="0" dirty="0">
                <a:solidFill>
                  <a:srgbClr val="002060"/>
                </a:solidFill>
                <a:latin typeface="+mj-lt"/>
                <a:ea typeface="+mj-ea"/>
                <a:cs typeface="+mj-cs"/>
              </a:rPr>
              <a:t>Unity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2000"/>
                                        <p:tgtEl>
                                          <p:spTgt spid="6"/>
                                        </p:tgtEl>
                                      </p:cBhvr>
                                    </p:animEffect>
                                    <p:set>
                                      <p:cBhvr>
                                        <p:cTn id="7" dur="1" fill="hold">
                                          <p:stCondLst>
                                            <p:cond delay="1999"/>
                                          </p:stCondLst>
                                        </p:cTn>
                                        <p:tgtEl>
                                          <p:spTgt spid="6"/>
                                        </p:tgtEl>
                                        <p:attrNameLst>
                                          <p:attrName>style.visibility</p:attrName>
                                        </p:attrNameLst>
                                      </p:cBhvr>
                                      <p:to>
                                        <p:strVal val="hidden"/>
                                      </p:to>
                                    </p:set>
                                  </p:childTnLst>
                                </p:cTn>
                              </p:par>
                              <p:par>
                                <p:cTn id="8" presetID="53" presetClass="exit" presetSubtype="0" fill="hold" grpId="0" nodeType="withEffect">
                                  <p:stCondLst>
                                    <p:cond delay="0"/>
                                  </p:stCondLst>
                                  <p:childTnLst>
                                    <p:anim calcmode="lin" valueType="num">
                                      <p:cBhvr>
                                        <p:cTn id="9" dur="500"/>
                                        <p:tgtEl>
                                          <p:spTgt spid="7"/>
                                        </p:tgtEl>
                                        <p:attrNameLst>
                                          <p:attrName>ppt_w</p:attrName>
                                        </p:attrNameLst>
                                      </p:cBhvr>
                                      <p:tavLst>
                                        <p:tav tm="0">
                                          <p:val>
                                            <p:strVal val="ppt_w"/>
                                          </p:val>
                                        </p:tav>
                                        <p:tav tm="100000">
                                          <p:val>
                                            <p:fltVal val="0"/>
                                          </p:val>
                                        </p:tav>
                                      </p:tavLst>
                                    </p:anim>
                                    <p:anim calcmode="lin" valueType="num">
                                      <p:cBhvr>
                                        <p:cTn id="10" dur="500"/>
                                        <p:tgtEl>
                                          <p:spTgt spid="7"/>
                                        </p:tgtEl>
                                        <p:attrNameLst>
                                          <p:attrName>ppt_h</p:attrName>
                                        </p:attrNameLst>
                                      </p:cBhvr>
                                      <p:tavLst>
                                        <p:tav tm="0">
                                          <p:val>
                                            <p:strVal val="ppt_h"/>
                                          </p:val>
                                        </p:tav>
                                        <p:tav tm="100000">
                                          <p:val>
                                            <p:fltVal val="0"/>
                                          </p:val>
                                        </p:tav>
                                      </p:tavLst>
                                    </p:anim>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3000"/>
                                        <p:tgtEl>
                                          <p:spTgt spid="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2000"/>
                                        <p:tgtEl>
                                          <p:spTgt spid="8"/>
                                        </p:tgtEl>
                                      </p:cBhvr>
                                    </p:animEffect>
                                  </p:childTnLst>
                                </p:cTn>
                              </p:par>
                              <p:par>
                                <p:cTn id="21" presetID="1" presetClass="exit" presetSubtype="0" fill="hold" nodeType="withEffect">
                                  <p:stCondLst>
                                    <p:cond delay="0"/>
                                  </p:stCondLst>
                                  <p:childTnLst>
                                    <p:set>
                                      <p:cBhvr>
                                        <p:cTn id="22" dur="1" fill="hold">
                                          <p:stCondLst>
                                            <p:cond delay="0"/>
                                          </p:stCondLst>
                                        </p:cTn>
                                        <p:tgtEl>
                                          <p:spTgt spid="2"/>
                                        </p:tgtEl>
                                        <p:attrNameLst>
                                          <p:attrName>style.visibility</p:attrName>
                                        </p:attrNameLst>
                                      </p:cBhvr>
                                      <p:to>
                                        <p:strVal val="hidden"/>
                                      </p:to>
                                    </p:set>
                                  </p:childTnLst>
                                </p:cTn>
                              </p:par>
                              <p:par>
                                <p:cTn id="23" presetID="53" presetClass="entr" presetSubtype="0" fill="hold" grpId="0" nodeType="withEffect">
                                  <p:stCondLst>
                                    <p:cond delay="0"/>
                                  </p:stCondLst>
                                  <p:childTnLst>
                                    <p:set>
                                      <p:cBhvr>
                                        <p:cTn id="24" dur="1" fill="hold">
                                          <p:stCondLst>
                                            <p:cond delay="0"/>
                                          </p:stCondLst>
                                        </p:cTn>
                                        <p:tgtEl>
                                          <p:spTgt spid="37892"/>
                                        </p:tgtEl>
                                        <p:attrNameLst>
                                          <p:attrName>style.visibility</p:attrName>
                                        </p:attrNameLst>
                                      </p:cBhvr>
                                      <p:to>
                                        <p:strVal val="visible"/>
                                      </p:to>
                                    </p:set>
                                    <p:anim calcmode="lin" valueType="num">
                                      <p:cBhvr>
                                        <p:cTn id="25" dur="500" fill="hold"/>
                                        <p:tgtEl>
                                          <p:spTgt spid="37892"/>
                                        </p:tgtEl>
                                        <p:attrNameLst>
                                          <p:attrName>ppt_w</p:attrName>
                                        </p:attrNameLst>
                                      </p:cBhvr>
                                      <p:tavLst>
                                        <p:tav tm="0">
                                          <p:val>
                                            <p:fltVal val="0"/>
                                          </p:val>
                                        </p:tav>
                                        <p:tav tm="100000">
                                          <p:val>
                                            <p:strVal val="#ppt_w"/>
                                          </p:val>
                                        </p:tav>
                                      </p:tavLst>
                                    </p:anim>
                                    <p:anim calcmode="lin" valueType="num">
                                      <p:cBhvr>
                                        <p:cTn id="26" dur="500" fill="hold"/>
                                        <p:tgtEl>
                                          <p:spTgt spid="37892"/>
                                        </p:tgtEl>
                                        <p:attrNameLst>
                                          <p:attrName>ppt_h</p:attrName>
                                        </p:attrNameLst>
                                      </p:cBhvr>
                                      <p:tavLst>
                                        <p:tav tm="0">
                                          <p:val>
                                            <p:fltVal val="0"/>
                                          </p:val>
                                        </p:tav>
                                        <p:tav tm="100000">
                                          <p:val>
                                            <p:strVal val="#ppt_h"/>
                                          </p:val>
                                        </p:tav>
                                      </p:tavLst>
                                    </p:anim>
                                    <p:animEffect transition="in" filter="fade">
                                      <p:cBhvr>
                                        <p:cTn id="27" dur="500"/>
                                        <p:tgtEl>
                                          <p:spTgt spid="37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789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body" idx="1"/>
          </p:nvPr>
        </p:nvSpPr>
        <p:spPr bwMode="auto">
          <a:xfrm>
            <a:off x="457200" y="1320800"/>
            <a:ext cx="8229600" cy="5192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Tx/>
              <a:buNone/>
            </a:pPr>
            <a:endParaRPr lang="en-US" altLang="en-US"/>
          </a:p>
          <a:p>
            <a:pPr eaLnBrk="1" hangingPunct="1">
              <a:buFontTx/>
              <a:buNone/>
            </a:pPr>
            <a:r>
              <a:rPr lang="en-US" altLang="en-US" sz="2000"/>
              <a:t>Microsoft, Inc. (2008). Clip art. Retrieved January 7, 2009, from http://office. microsoft.com/en-us/clipart/default.aspx</a:t>
            </a:r>
          </a:p>
          <a:p>
            <a:pPr eaLnBrk="1" hangingPunct="1">
              <a:buFontTx/>
              <a:buNone/>
            </a:pPr>
            <a:r>
              <a:rPr lang="en-US" altLang="en-US" sz="2000"/>
              <a:t>Wikipedia. Retrieved January 7, 2009, from </a:t>
            </a:r>
            <a:r>
              <a:rPr lang="en-US" altLang="en-US" sz="2000">
                <a:hlinkClick r:id="rId3"/>
              </a:rPr>
              <a:t>http://en.wikipedia.org</a:t>
            </a:r>
            <a:endParaRPr lang="en-US" altLang="en-US" sz="2000"/>
          </a:p>
          <a:p>
            <a:pPr eaLnBrk="1" hangingPunct="1">
              <a:buFontTx/>
              <a:buNone/>
            </a:pPr>
            <a:r>
              <a:rPr lang="en-US" altLang="en-US" sz="2000"/>
              <a:t>iStockphoto. Retrieved January 7, 2009  from </a:t>
            </a:r>
            <a:r>
              <a:rPr lang="en-US" altLang="en-US" sz="2000">
                <a:hlinkClick r:id="rId4"/>
              </a:rPr>
              <a:t>http://www.istockphoto.com/index.php</a:t>
            </a:r>
            <a:endParaRPr lang="en-US" altLang="en-US" sz="2000"/>
          </a:p>
          <a:p>
            <a:pPr eaLnBrk="1" hangingPunct="1">
              <a:buFontTx/>
              <a:buNone/>
            </a:pPr>
            <a:endParaRPr lang="en-US" altLang="en-US" sz="2000"/>
          </a:p>
          <a:p>
            <a:pPr eaLnBrk="1" hangingPunct="1">
              <a:buFontTx/>
              <a:buNone/>
            </a:pPr>
            <a:endParaRPr lang="en-US" altLang="en-US" sz="2000"/>
          </a:p>
          <a:p>
            <a:pPr eaLnBrk="1" hangingPunct="1">
              <a:buFontTx/>
              <a:buNone/>
            </a:pPr>
            <a:endParaRPr lang="en-US" altLang="en-US" sz="2000"/>
          </a:p>
          <a:p>
            <a:pPr eaLnBrk="1" hangingPunct="1">
              <a:buFontTx/>
              <a:buNone/>
            </a:pPr>
            <a:endParaRPr lang="en-US" altLang="en-US"/>
          </a:p>
        </p:txBody>
      </p:sp>
      <p:sp>
        <p:nvSpPr>
          <p:cNvPr id="39939" name="Rectangle 4"/>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solidFill>
                  <a:srgbClr val="002060"/>
                </a:solidFill>
              </a:rPr>
              <a:t>Image Resources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body" idx="1"/>
          </p:nvPr>
        </p:nvSpPr>
        <p:spPr bwMode="auto">
          <a:xfrm>
            <a:off x="457200" y="1320800"/>
            <a:ext cx="8229600" cy="5192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Tx/>
              <a:buNone/>
            </a:pPr>
            <a:endParaRPr lang="en-US" altLang="en-US" sz="2400"/>
          </a:p>
          <a:p>
            <a:pPr eaLnBrk="1" hangingPunct="1">
              <a:buFontTx/>
              <a:buNone/>
            </a:pPr>
            <a:endParaRPr lang="en-US" altLang="en-US" sz="2000"/>
          </a:p>
          <a:p>
            <a:pPr eaLnBrk="1" hangingPunct="1">
              <a:buFontTx/>
              <a:buNone/>
            </a:pPr>
            <a:endParaRPr lang="en-US" altLang="en-US" sz="2000"/>
          </a:p>
          <a:p>
            <a:pPr eaLnBrk="1" hangingPunct="1">
              <a:buFontTx/>
              <a:buNone/>
            </a:pPr>
            <a:endParaRPr lang="en-US" altLang="en-US" sz="2000"/>
          </a:p>
          <a:p>
            <a:pPr eaLnBrk="1" hangingPunct="1">
              <a:buFontTx/>
              <a:buNone/>
            </a:pPr>
            <a:endParaRPr lang="en-US" altLang="en-US"/>
          </a:p>
        </p:txBody>
      </p:sp>
      <p:sp>
        <p:nvSpPr>
          <p:cNvPr id="40963" name="Rectangle 4"/>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References</a:t>
            </a:r>
          </a:p>
        </p:txBody>
      </p:sp>
      <p:sp>
        <p:nvSpPr>
          <p:cNvPr id="4" name="Rectangle 3"/>
          <p:cNvSpPr txBox="1">
            <a:spLocks noChangeArrowheads="1"/>
          </p:cNvSpPr>
          <p:nvPr/>
        </p:nvSpPr>
        <p:spPr bwMode="auto">
          <a:xfrm>
            <a:off x="609600" y="1473200"/>
            <a:ext cx="8229600" cy="5192713"/>
          </a:xfrm>
          <a:prstGeom prst="rect">
            <a:avLst/>
          </a:prstGeom>
          <a:noFill/>
          <a:ln w="9525">
            <a:noFill/>
            <a:miter lim="800000"/>
            <a:headEnd/>
            <a:tailEnd/>
          </a:ln>
        </p:spPr>
        <p:txBody>
          <a:bodyPr/>
          <a:lstStyle/>
          <a:p>
            <a:pPr marL="342900" indent="-342900">
              <a:spcBef>
                <a:spcPct val="20000"/>
              </a:spcBef>
              <a:defRPr/>
            </a:pPr>
            <a:r>
              <a:rPr lang="en-US" sz="2000" kern="0" dirty="0">
                <a:latin typeface="+mn-lt"/>
                <a:cs typeface="+mn-cs"/>
              </a:rPr>
              <a:t>The Empire State Building Official Internet Site (</a:t>
            </a:r>
            <a:r>
              <a:rPr lang="en-US" sz="2000" kern="0" dirty="0" err="1">
                <a:latin typeface="+mn-lt"/>
                <a:cs typeface="+mn-cs"/>
              </a:rPr>
              <a:t>n.d</a:t>
            </a:r>
            <a:r>
              <a:rPr lang="en-US" sz="2000" kern="0" dirty="0">
                <a:latin typeface="+mn-lt"/>
                <a:cs typeface="+mn-cs"/>
              </a:rPr>
              <a:t>.). Retrieved January 7, 2009, from </a:t>
            </a:r>
            <a:r>
              <a:rPr lang="en-US" sz="2000" kern="0" dirty="0">
                <a:latin typeface="+mn-lt"/>
                <a:cs typeface="+mn-cs"/>
                <a:hlinkClick r:id="rId3"/>
              </a:rPr>
              <a:t>http://www.esbnyc.com/</a:t>
            </a:r>
            <a:endParaRPr lang="en-US" sz="2000" kern="0" dirty="0">
              <a:latin typeface="+mn-lt"/>
              <a:cs typeface="+mn-cs"/>
            </a:endParaRPr>
          </a:p>
          <a:p>
            <a:pPr marL="342900" indent="-342900">
              <a:spcBef>
                <a:spcPct val="20000"/>
              </a:spcBef>
              <a:defRPr/>
            </a:pPr>
            <a:r>
              <a:rPr lang="en-US" sz="2000" kern="0" dirty="0">
                <a:latin typeface="+mn-lt"/>
                <a:cs typeface="+mn-cs"/>
              </a:rPr>
              <a:t>Great Buildings. (2009). Retrieved January 7, 2009, from </a:t>
            </a:r>
            <a:r>
              <a:rPr lang="en-US" sz="2000" kern="0" dirty="0">
                <a:latin typeface="+mn-lt"/>
                <a:cs typeface="+mn-cs"/>
                <a:hlinkClick r:id="rId4"/>
              </a:rPr>
              <a:t>www.greatbuildings.com</a:t>
            </a:r>
            <a:r>
              <a:rPr lang="en-US" sz="2000" kern="0" dirty="0">
                <a:latin typeface="+mn-lt"/>
                <a:cs typeface="+mn-cs"/>
              </a:rPr>
              <a:t>.</a:t>
            </a:r>
          </a:p>
          <a:p>
            <a:pPr marL="342900" indent="-342900">
              <a:spcBef>
                <a:spcPct val="20000"/>
              </a:spcBef>
              <a:defRPr/>
            </a:pPr>
            <a:r>
              <a:rPr lang="en-US" sz="2000" kern="0" dirty="0">
                <a:latin typeface="+mn-lt"/>
                <a:cs typeface="+mn-cs"/>
              </a:rPr>
              <a:t>Heart Castle – Hearst San Simeon State Historical Monument.  (2009). Retrieved January 7, 2009, from </a:t>
            </a:r>
            <a:r>
              <a:rPr lang="en-US" sz="2000" kern="0" dirty="0">
                <a:latin typeface="+mn-lt"/>
                <a:cs typeface="+mn-cs"/>
                <a:hlinkClick r:id="rId5"/>
              </a:rPr>
              <a:t>www.hearstcastle.org</a:t>
            </a:r>
            <a:endParaRPr lang="en-US" sz="2000" kern="0" dirty="0">
              <a:latin typeface="+mn-lt"/>
              <a:cs typeface="+mn-cs"/>
            </a:endParaRPr>
          </a:p>
          <a:p>
            <a:pPr marL="342900" indent="-342900">
              <a:spcBef>
                <a:spcPct val="20000"/>
              </a:spcBef>
              <a:defRPr/>
            </a:pPr>
            <a:endParaRPr lang="en-US" sz="2000" kern="0" dirty="0">
              <a:latin typeface="+mn-lt"/>
              <a:cs typeface="+mn-cs"/>
            </a:endParaRPr>
          </a:p>
          <a:p>
            <a:pPr marL="342900" indent="-342900">
              <a:spcBef>
                <a:spcPct val="20000"/>
              </a:spcBef>
              <a:defRPr/>
            </a:pPr>
            <a:endParaRPr lang="en-US" sz="2000" kern="0" dirty="0">
              <a:latin typeface="+mn-lt"/>
              <a:cs typeface="+mn-cs"/>
            </a:endParaRPr>
          </a:p>
          <a:p>
            <a:pPr marL="342900" indent="-342900">
              <a:spcBef>
                <a:spcPct val="20000"/>
              </a:spcBef>
              <a:defRPr/>
            </a:pPr>
            <a:endParaRPr lang="en-US" sz="2000" kern="0" dirty="0">
              <a:latin typeface="+mn-lt"/>
              <a:cs typeface="+mn-cs"/>
            </a:endParaRPr>
          </a:p>
          <a:p>
            <a:pPr marL="342900" indent="-342900">
              <a:spcBef>
                <a:spcPct val="20000"/>
              </a:spcBef>
              <a:defRPr/>
            </a:pPr>
            <a:endParaRPr lang="en-US" sz="2000" kern="0" dirty="0">
              <a:latin typeface="+mn-lt"/>
              <a:cs typeface="+mn-cs"/>
            </a:endParaRPr>
          </a:p>
          <a:p>
            <a:pPr marL="342900" indent="-342900">
              <a:spcBef>
                <a:spcPct val="20000"/>
              </a:spcBef>
              <a:defRPr/>
            </a:pPr>
            <a:endParaRPr lang="en-US" sz="2000" kern="0" dirty="0">
              <a:latin typeface="+mn-lt"/>
              <a:cs typeface="+mn-cs"/>
            </a:endParaRPr>
          </a:p>
          <a:p>
            <a:pPr marL="342900" indent="-342900">
              <a:spcBef>
                <a:spcPct val="20000"/>
              </a:spcBef>
              <a:defRPr/>
            </a:pPr>
            <a:endParaRPr lang="en-US" sz="2000" kern="0" dirty="0">
              <a:latin typeface="+mn-lt"/>
              <a:cs typeface="+mn-cs"/>
            </a:endParaRPr>
          </a:p>
          <a:p>
            <a:pPr marL="342900" indent="-342900">
              <a:spcBef>
                <a:spcPct val="20000"/>
              </a:spcBef>
              <a:defRPr/>
            </a:pPr>
            <a:endParaRPr lang="en-US" sz="3200" kern="0" dirty="0">
              <a:latin typeface="+mn-lt"/>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solidFill>
                  <a:srgbClr val="002060"/>
                </a:solidFill>
              </a:rPr>
              <a:t>Horizontal Lines</a:t>
            </a:r>
          </a:p>
        </p:txBody>
      </p:sp>
      <p:pic>
        <p:nvPicPr>
          <p:cNvPr id="7171" name="Picture 11" descr="\\SERVER\Users\dkennedy\My Documents\My Pictures\Microsoft Clip Organizer\j04441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447800"/>
            <a:ext cx="3241675" cy="214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Box 7"/>
          <p:cNvSpPr txBox="1">
            <a:spLocks noChangeArrowheads="1"/>
          </p:cNvSpPr>
          <p:nvPr/>
        </p:nvSpPr>
        <p:spPr bwMode="auto">
          <a:xfrm>
            <a:off x="2667000" y="1447800"/>
            <a:ext cx="1295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800"/>
              <a:t>Microsoft Office clipart</a:t>
            </a:r>
          </a:p>
        </p:txBody>
      </p:sp>
      <p:pic>
        <p:nvPicPr>
          <p:cNvPr id="7173" name="Picture 8" descr="http://upload.wikimedia.org/wikipedia/commons/d/d2/Community_Christian_Church_KCM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3276600"/>
            <a:ext cx="4232275"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TextBox 9"/>
          <p:cNvSpPr txBox="1">
            <a:spLocks noChangeArrowheads="1"/>
          </p:cNvSpPr>
          <p:nvPr/>
        </p:nvSpPr>
        <p:spPr bwMode="auto">
          <a:xfrm>
            <a:off x="4343400" y="5334000"/>
            <a:ext cx="3810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Community Christian Church</a:t>
            </a:r>
          </a:p>
          <a:p>
            <a:pPr eaLnBrk="1" hangingPunct="1"/>
            <a:r>
              <a:rPr lang="en-US" altLang="en-US"/>
              <a:t>Kansas City, MO</a:t>
            </a:r>
          </a:p>
          <a:p>
            <a:pPr eaLnBrk="1" hangingPunct="1"/>
            <a:r>
              <a:rPr lang="en-US" altLang="en-US"/>
              <a:t>Architect: Frank Lloyd Wright, 1940</a:t>
            </a:r>
          </a:p>
        </p:txBody>
      </p:sp>
      <p:sp>
        <p:nvSpPr>
          <p:cNvPr id="7175" name="TextBox 10"/>
          <p:cNvSpPr txBox="1">
            <a:spLocks noChangeArrowheads="1"/>
          </p:cNvSpPr>
          <p:nvPr/>
        </p:nvSpPr>
        <p:spPr bwMode="auto">
          <a:xfrm>
            <a:off x="7696200" y="5105400"/>
            <a:ext cx="914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800"/>
              <a:t>Wikimedia.org</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solidFill>
                  <a:srgbClr val="002060"/>
                </a:solidFill>
              </a:rPr>
              <a:t>Diagonal Lines</a:t>
            </a:r>
          </a:p>
        </p:txBody>
      </p:sp>
      <p:pic>
        <p:nvPicPr>
          <p:cNvPr id="8195" name="Picture 3" descr="iStock_000010197441XSmal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220788"/>
            <a:ext cx="4362450" cy="289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5" descr="iStock_000008390584XSmall.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56113" y="3733800"/>
            <a:ext cx="4392612"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5" descr="\\SERVER\Users\dkennedy\My Documents\My Pictures\Microsoft Clip Organizer\j044391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4343400"/>
            <a:ext cx="3227388"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6" descr="\\SERVER\Users\dkennedy\My Documents\My Pictures\Microsoft Clip Organizer\j044347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1295400"/>
            <a:ext cx="3086100" cy="209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TextBox 6"/>
          <p:cNvSpPr txBox="1">
            <a:spLocks noChangeArrowheads="1"/>
          </p:cNvSpPr>
          <p:nvPr/>
        </p:nvSpPr>
        <p:spPr bwMode="auto">
          <a:xfrm>
            <a:off x="2743200" y="4343400"/>
            <a:ext cx="1295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800"/>
              <a:t>Microsoft Office clipart</a:t>
            </a:r>
          </a:p>
        </p:txBody>
      </p:sp>
      <p:sp>
        <p:nvSpPr>
          <p:cNvPr id="8200" name="TextBox 7"/>
          <p:cNvSpPr txBox="1">
            <a:spLocks noChangeArrowheads="1"/>
          </p:cNvSpPr>
          <p:nvPr/>
        </p:nvSpPr>
        <p:spPr bwMode="auto">
          <a:xfrm>
            <a:off x="7391400" y="1295400"/>
            <a:ext cx="1295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800"/>
              <a:t>Microsoft Office clipart</a:t>
            </a:r>
          </a:p>
        </p:txBody>
      </p:sp>
      <p:sp>
        <p:nvSpPr>
          <p:cNvPr id="8201" name="Rectangle 6"/>
          <p:cNvSpPr>
            <a:spLocks noChangeArrowheads="1"/>
          </p:cNvSpPr>
          <p:nvPr/>
        </p:nvSpPr>
        <p:spPr bwMode="auto">
          <a:xfrm>
            <a:off x="7848600" y="3733800"/>
            <a:ext cx="1052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800"/>
              <a:t>©iStockphoto.com </a:t>
            </a:r>
          </a:p>
        </p:txBody>
      </p:sp>
      <p:sp>
        <p:nvSpPr>
          <p:cNvPr id="8202" name="Rectangle 6"/>
          <p:cNvSpPr>
            <a:spLocks noChangeArrowheads="1"/>
          </p:cNvSpPr>
          <p:nvPr/>
        </p:nvSpPr>
        <p:spPr bwMode="auto">
          <a:xfrm>
            <a:off x="762000" y="3886200"/>
            <a:ext cx="1052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800"/>
              <a:t>©iStockphoto.com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6"/>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solidFill>
                  <a:srgbClr val="002060"/>
                </a:solidFill>
              </a:rPr>
              <a:t>Curved Lines</a:t>
            </a:r>
          </a:p>
        </p:txBody>
      </p:sp>
      <p:pic>
        <p:nvPicPr>
          <p:cNvPr id="9219" name="Picture 5" descr="iStock_000000793245XSmal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524000"/>
            <a:ext cx="5064125" cy="336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Rectangle 6"/>
          <p:cNvSpPr>
            <a:spLocks noChangeArrowheads="1"/>
          </p:cNvSpPr>
          <p:nvPr/>
        </p:nvSpPr>
        <p:spPr bwMode="auto">
          <a:xfrm>
            <a:off x="609600" y="4953000"/>
            <a:ext cx="1052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800"/>
              <a:t>©iStockphoto.com </a:t>
            </a:r>
          </a:p>
        </p:txBody>
      </p:sp>
      <p:pic>
        <p:nvPicPr>
          <p:cNvPr id="9221"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7738" y="2971800"/>
            <a:ext cx="4386262"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TextBox 8"/>
          <p:cNvSpPr txBox="1">
            <a:spLocks noChangeArrowheads="1"/>
          </p:cNvSpPr>
          <p:nvPr/>
        </p:nvSpPr>
        <p:spPr bwMode="auto">
          <a:xfrm>
            <a:off x="4724400" y="2971800"/>
            <a:ext cx="1295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800"/>
              <a:t>Microsoft Office clipart</a:t>
            </a:r>
          </a:p>
        </p:txBody>
      </p:sp>
      <p:sp>
        <p:nvSpPr>
          <p:cNvPr id="9223" name="TextBox 9"/>
          <p:cNvSpPr txBox="1">
            <a:spLocks noChangeArrowheads="1"/>
          </p:cNvSpPr>
          <p:nvPr/>
        </p:nvSpPr>
        <p:spPr bwMode="auto">
          <a:xfrm>
            <a:off x="4800600" y="5943600"/>
            <a:ext cx="2971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Sydney Opera House</a:t>
            </a:r>
          </a:p>
          <a:p>
            <a:pPr eaLnBrk="1" hangingPunct="1"/>
            <a:r>
              <a:rPr lang="en-US" altLang="en-US"/>
              <a:t>Jorn Utzon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381000" y="1066800"/>
            <a:ext cx="4267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3200"/>
              <a:t>Color has an immediate and profound effect on a design.</a:t>
            </a:r>
          </a:p>
        </p:txBody>
      </p:sp>
      <p:sp>
        <p:nvSpPr>
          <p:cNvPr id="10243" name="Rectangle 5"/>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solidFill>
                  <a:srgbClr val="002060"/>
                </a:solidFill>
              </a:rPr>
              <a:t>Color</a:t>
            </a:r>
          </a:p>
        </p:txBody>
      </p:sp>
      <p:sp>
        <p:nvSpPr>
          <p:cNvPr id="10244" name="Rectangle 7"/>
          <p:cNvSpPr>
            <a:spLocks noChangeArrowheads="1"/>
          </p:cNvSpPr>
          <p:nvPr/>
        </p:nvSpPr>
        <p:spPr bwMode="auto">
          <a:xfrm>
            <a:off x="5334000" y="3505200"/>
            <a:ext cx="1052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800"/>
              <a:t>©iStockphoto.com </a:t>
            </a:r>
          </a:p>
        </p:txBody>
      </p:sp>
      <p:pic>
        <p:nvPicPr>
          <p:cNvPr id="10245" name="Picture 9"/>
          <p:cNvPicPr>
            <a:picLocks noChangeAspect="1" noChangeArrowheads="1"/>
          </p:cNvPicPr>
          <p:nvPr/>
        </p:nvPicPr>
        <p:blipFill>
          <a:blip r:embed="rId3">
            <a:extLst>
              <a:ext uri="{28A0092B-C50C-407E-A947-70E740481C1C}">
                <a14:useLocalDpi xmlns:a14="http://schemas.microsoft.com/office/drawing/2010/main" val="0"/>
              </a:ext>
            </a:extLst>
          </a:blip>
          <a:srcRect t="40625" r="60156"/>
          <a:stretch>
            <a:fillRect/>
          </a:stretch>
        </p:blipFill>
        <p:spPr bwMode="auto">
          <a:xfrm>
            <a:off x="4724400" y="1524000"/>
            <a:ext cx="415925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TextBox 10"/>
          <p:cNvSpPr txBox="1">
            <a:spLocks noChangeArrowheads="1"/>
          </p:cNvSpPr>
          <p:nvPr/>
        </p:nvSpPr>
        <p:spPr bwMode="auto">
          <a:xfrm>
            <a:off x="7620000" y="5943600"/>
            <a:ext cx="1295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800"/>
              <a:t>Microsoft Office clipart</a:t>
            </a:r>
          </a:p>
        </p:txBody>
      </p:sp>
      <p:pic>
        <p:nvPicPr>
          <p:cNvPr id="10247" name="Picture 10" descr="\\SERVER\Users\dkennedy\My Documents\My Pictures\Microsoft Clip Organizer\j044298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3352800"/>
            <a:ext cx="2198688" cy="315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 name="TextBox 12"/>
          <p:cNvSpPr txBox="1">
            <a:spLocks noChangeArrowheads="1"/>
          </p:cNvSpPr>
          <p:nvPr/>
        </p:nvSpPr>
        <p:spPr bwMode="auto">
          <a:xfrm>
            <a:off x="990600" y="6477000"/>
            <a:ext cx="1295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800"/>
              <a:t>Microsoft Office clipart</a:t>
            </a:r>
          </a:p>
        </p:txBody>
      </p:sp>
      <p:sp>
        <p:nvSpPr>
          <p:cNvPr id="10249" name="TextBox 13"/>
          <p:cNvSpPr txBox="1">
            <a:spLocks noChangeArrowheads="1"/>
          </p:cNvSpPr>
          <p:nvPr/>
        </p:nvSpPr>
        <p:spPr bwMode="auto">
          <a:xfrm>
            <a:off x="4724400" y="6172200"/>
            <a:ext cx="2590800" cy="646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Saint Basil’s Cathedral</a:t>
            </a:r>
          </a:p>
          <a:p>
            <a:pPr eaLnBrk="1" hangingPunct="1"/>
            <a:r>
              <a:rPr lang="en-US" altLang="en-US"/>
              <a:t>Moscow</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9" descr="iStock_000005447339XSmal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810000"/>
            <a:ext cx="32512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3"/>
          <p:cNvSpPr>
            <a:spLocks noChangeArrowheads="1"/>
          </p:cNvSpPr>
          <p:nvPr/>
        </p:nvSpPr>
        <p:spPr bwMode="auto">
          <a:xfrm>
            <a:off x="457200" y="2057400"/>
            <a:ext cx="411480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buClr>
                <a:schemeClr val="tx1"/>
              </a:buClr>
            </a:pPr>
            <a:r>
              <a:rPr lang="en-US" altLang="en-US" sz="3200"/>
              <a:t>Warm Colors</a:t>
            </a:r>
          </a:p>
          <a:p>
            <a:pPr lvl="1" eaLnBrk="1" hangingPunct="1">
              <a:spcBef>
                <a:spcPct val="50000"/>
              </a:spcBef>
              <a:buClr>
                <a:schemeClr val="tx1"/>
              </a:buClr>
            </a:pPr>
            <a:r>
              <a:rPr lang="en-US" altLang="en-US" sz="2400"/>
              <a:t>Reds, oranges, yellows</a:t>
            </a:r>
          </a:p>
          <a:p>
            <a:pPr eaLnBrk="1" hangingPunct="1">
              <a:spcBef>
                <a:spcPct val="50000"/>
              </a:spcBef>
              <a:buClr>
                <a:schemeClr val="tx1"/>
              </a:buClr>
            </a:pPr>
            <a:endParaRPr lang="en-US" altLang="en-US" sz="3200"/>
          </a:p>
          <a:p>
            <a:pPr eaLnBrk="1" hangingPunct="1">
              <a:spcBef>
                <a:spcPct val="50000"/>
              </a:spcBef>
              <a:buClr>
                <a:schemeClr val="tx1"/>
              </a:buClr>
            </a:pPr>
            <a:r>
              <a:rPr lang="en-US" altLang="en-US" sz="3200"/>
              <a:t>Cool Colors</a:t>
            </a:r>
          </a:p>
          <a:p>
            <a:pPr lvl="1" eaLnBrk="1" hangingPunct="1">
              <a:spcBef>
                <a:spcPct val="50000"/>
              </a:spcBef>
              <a:buClr>
                <a:schemeClr val="tx1"/>
              </a:buClr>
            </a:pPr>
            <a:r>
              <a:rPr lang="en-US" altLang="en-US" sz="2400"/>
              <a:t>Blues, purples, greens</a:t>
            </a:r>
          </a:p>
        </p:txBody>
      </p:sp>
      <p:sp>
        <p:nvSpPr>
          <p:cNvPr id="11268" name="Rectangle 5"/>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solidFill>
                  <a:srgbClr val="002060"/>
                </a:solidFill>
              </a:rPr>
              <a:t>Color</a:t>
            </a:r>
          </a:p>
        </p:txBody>
      </p:sp>
      <p:pic>
        <p:nvPicPr>
          <p:cNvPr id="11269" name="Picture 5" descr="iStock_000009620420Larg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1219200"/>
            <a:ext cx="3352800"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Rectangle 7"/>
          <p:cNvSpPr>
            <a:spLocks noChangeArrowheads="1"/>
          </p:cNvSpPr>
          <p:nvPr/>
        </p:nvSpPr>
        <p:spPr bwMode="auto">
          <a:xfrm>
            <a:off x="7467600" y="1219200"/>
            <a:ext cx="1052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800"/>
              <a:t>©iStockphoto.com </a:t>
            </a:r>
          </a:p>
        </p:txBody>
      </p:sp>
      <p:sp>
        <p:nvSpPr>
          <p:cNvPr id="11271" name="Rectangle 8"/>
          <p:cNvSpPr>
            <a:spLocks noChangeArrowheads="1"/>
          </p:cNvSpPr>
          <p:nvPr/>
        </p:nvSpPr>
        <p:spPr bwMode="auto">
          <a:xfrm>
            <a:off x="7315200" y="3810000"/>
            <a:ext cx="1052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800"/>
              <a:t>©iStockphoto.com </a:t>
            </a:r>
          </a:p>
        </p:txBody>
      </p:sp>
    </p:spTree>
  </p:cSld>
  <p:clrMapOvr>
    <a:masterClrMapping/>
  </p:clrMapOvr>
</p:sld>
</file>

<file path=ppt/theme/theme1.xml><?xml version="1.0" encoding="utf-8"?>
<a:theme xmlns:a="http://schemas.openxmlformats.org/drawingml/2006/main" name="CurriculumPPTTemplate">
  <a:themeElements>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al_PowerPoint_Template_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_PowerPoint_Template_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_PowerPoint_Template_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_PowerPoint_Template_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_PowerPoint_Template_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_PowerPoint_Template_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_PowerPoint_Template_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_PowerPoint_Template_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_PowerPoint_Template_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_PowerPoint_Template_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_PowerPoint_Template_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_PowerPoint_Template_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CurriculumPPTTemplate</Template>
  <TotalTime>123</TotalTime>
  <Words>4264</Words>
  <Application>Microsoft Office PowerPoint</Application>
  <PresentationFormat>On-screen Show (4:3)</PresentationFormat>
  <Paragraphs>569</Paragraphs>
  <Slides>43</Slides>
  <Notes>42</Notes>
  <HiddenSlides>0</HiddenSlides>
  <MMClips>0</MMClips>
  <ScaleCrop>false</ScaleCrop>
  <HeadingPairs>
    <vt:vector size="8" baseType="variant">
      <vt:variant>
        <vt:lpstr>Fonts Used</vt:lpstr>
      </vt:variant>
      <vt:variant>
        <vt:i4>2</vt:i4>
      </vt:variant>
      <vt:variant>
        <vt:lpstr>Theme</vt:lpstr>
      </vt:variant>
      <vt:variant>
        <vt:i4>2</vt:i4>
      </vt:variant>
      <vt:variant>
        <vt:lpstr>Embedded OLE Servers</vt:lpstr>
      </vt:variant>
      <vt:variant>
        <vt:i4>1</vt:i4>
      </vt:variant>
      <vt:variant>
        <vt:lpstr>Slide Titles</vt:lpstr>
      </vt:variant>
      <vt:variant>
        <vt:i4>43</vt:i4>
      </vt:variant>
    </vt:vector>
  </HeadingPairs>
  <TitlesOfParts>
    <vt:vector size="48" baseType="lpstr">
      <vt:lpstr>Arial</vt:lpstr>
      <vt:lpstr>Tahoma</vt:lpstr>
      <vt:lpstr>CurriculumPPTTemplate</vt:lpstr>
      <vt:lpstr>1_Custom Design</vt:lpstr>
      <vt:lpstr>Chart</vt:lpstr>
      <vt:lpstr>PowerPoint Presentation</vt:lpstr>
      <vt:lpstr>Visual Design Elements</vt:lpstr>
      <vt:lpstr>Line</vt:lpstr>
      <vt:lpstr>Vertical Lines</vt:lpstr>
      <vt:lpstr>Horizontal Lines</vt:lpstr>
      <vt:lpstr>Diagonal Lines</vt:lpstr>
      <vt:lpstr>Curved Lines</vt:lpstr>
      <vt:lpstr>Color</vt:lpstr>
      <vt:lpstr>Color</vt:lpstr>
      <vt:lpstr>Color</vt:lpstr>
      <vt:lpstr>Form and Shape</vt:lpstr>
      <vt:lpstr>Form and Shape</vt:lpstr>
      <vt:lpstr>Space</vt:lpstr>
      <vt:lpstr>Space</vt:lpstr>
      <vt:lpstr>Space</vt:lpstr>
      <vt:lpstr>Texture</vt:lpstr>
      <vt:lpstr>Smooth Texture</vt:lpstr>
      <vt:lpstr>Rough Texture</vt:lpstr>
      <vt:lpstr>Value</vt:lpstr>
      <vt:lpstr>Value</vt:lpstr>
      <vt:lpstr>Visual Design Principles</vt:lpstr>
      <vt:lpstr>Balance</vt:lpstr>
      <vt:lpstr>The elements within the design are identical in relation to a centerline or axis.</vt:lpstr>
      <vt:lpstr>Balance</vt:lpstr>
      <vt:lpstr>Balance</vt:lpstr>
      <vt:lpstr>Balance</vt:lpstr>
      <vt:lpstr>PowerPoint Presentation</vt:lpstr>
      <vt:lpstr>PowerPoint Presentation</vt:lpstr>
      <vt:lpstr>Balance</vt:lpstr>
      <vt:lpstr>PowerPoint Presentation</vt:lpstr>
      <vt:lpstr>Rhythm</vt:lpstr>
      <vt:lpstr>Rhythm</vt:lpstr>
      <vt:lpstr>Rhythm</vt:lpstr>
      <vt:lpstr>Rhythm</vt:lpstr>
      <vt:lpstr>Emphasis</vt:lpstr>
      <vt:lpstr>Emphasis</vt:lpstr>
      <vt:lpstr>Proportion and Scale</vt:lpstr>
      <vt:lpstr>Movement</vt:lpstr>
      <vt:lpstr>Contrast</vt:lpstr>
      <vt:lpstr>Unity</vt:lpstr>
      <vt:lpstr>PowerPoint Presentation</vt:lpstr>
      <vt:lpstr>Image Resources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and Elements of Design Applied to Architecture</dc:title>
  <dc:subject>CEA - Lesson 1.1 - History of Civil Engineering and Architecture</dc:subject>
  <dc:creator>CEA Revision Team</dc:creator>
  <cp:lastModifiedBy>McLean, Myron D.</cp:lastModifiedBy>
  <cp:revision>22</cp:revision>
  <dcterms:created xsi:type="dcterms:W3CDTF">2010-03-12T12:44:22Z</dcterms:created>
  <dcterms:modified xsi:type="dcterms:W3CDTF">2020-08-24T16:33:08Z</dcterms:modified>
</cp:coreProperties>
</file>