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3"/>
  </p:notesMasterIdLst>
  <p:handoutMasterIdLst>
    <p:handoutMasterId r:id="rId14"/>
  </p:handoutMasterIdLst>
  <p:sldIdLst>
    <p:sldId id="270" r:id="rId3"/>
    <p:sldId id="268" r:id="rId4"/>
    <p:sldId id="262" r:id="rId5"/>
    <p:sldId id="263" r:id="rId6"/>
    <p:sldId id="261" r:id="rId7"/>
    <p:sldId id="264" r:id="rId8"/>
    <p:sldId id="265" r:id="rId9"/>
    <p:sldId id="266" r:id="rId10"/>
    <p:sldId id="269" r:id="rId11"/>
    <p:sldId id="267"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00FF"/>
    <a:srgbClr val="FD03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87" autoAdjust="0"/>
  </p:normalViewPr>
  <p:slideViewPr>
    <p:cSldViewPr>
      <p:cViewPr>
        <p:scale>
          <a:sx n="62" d="100"/>
          <a:sy n="62" d="100"/>
        </p:scale>
        <p:origin x="-690" y="984"/>
      </p:cViewPr>
      <p:guideLst>
        <p:guide orient="horz" pos="2160"/>
        <p:guide pos="2880"/>
      </p:guideLst>
    </p:cSldViewPr>
  </p:slideViewPr>
  <p:notesTextViewPr>
    <p:cViewPr>
      <p:scale>
        <a:sx n="100" d="100"/>
        <a:sy n="100" d="100"/>
      </p:scale>
      <p:origin x="0" y="0"/>
    </p:cViewPr>
  </p:notesTextViewPr>
  <p:notesViewPr>
    <p:cSldViewPr>
      <p:cViewPr>
        <p:scale>
          <a:sx n="86" d="100"/>
          <a:sy n="86" d="100"/>
        </p:scale>
        <p:origin x="-223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FFE87A4-CAD8-4F6F-867F-31420BE40A03}" type="slidenum">
              <a:rPr lang="en-US"/>
              <a:pPr>
                <a:defRPr/>
              </a:pPr>
              <a:t>‹#›</a:t>
            </a:fld>
            <a:endParaRPr lang="en-US"/>
          </a:p>
        </p:txBody>
      </p:sp>
    </p:spTree>
    <p:extLst>
      <p:ext uri="{BB962C8B-B14F-4D97-AF65-F5344CB8AC3E}">
        <p14:creationId xmlns:p14="http://schemas.microsoft.com/office/powerpoint/2010/main" val="767227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B1C0FC-3FF6-4BC2-BA1A-9D0005C8CB87}" type="slidenum">
              <a:rPr lang="en-US"/>
              <a:pPr>
                <a:defRPr/>
              </a:pPr>
              <a:t>‹#›</a:t>
            </a:fld>
            <a:endParaRPr lang="en-US"/>
          </a:p>
        </p:txBody>
      </p:sp>
    </p:spTree>
    <p:extLst>
      <p:ext uri="{BB962C8B-B14F-4D97-AF65-F5344CB8AC3E}">
        <p14:creationId xmlns:p14="http://schemas.microsoft.com/office/powerpoint/2010/main" val="130351615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Play Video: Design for Manufacture &amp; Assembly</a:t>
            </a:r>
          </a:p>
        </p:txBody>
      </p:sp>
      <p:sp>
        <p:nvSpPr>
          <p:cNvPr id="14340" name="Header Placeholder 3"/>
          <p:cNvSpPr>
            <a:spLocks noGrp="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14341" name="Date Placeholder 4"/>
          <p:cNvSpPr>
            <a:spLocks noGrp="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14342" name="Footer Placeholder 5"/>
          <p:cNvSpPr>
            <a:spLocks noGrp="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1434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64BF1A-04A3-4AE0-89EF-2A5097097CCA}" type="slidenum">
              <a:rPr lang="en-US" smtClean="0"/>
              <a:pPr eaLnBrk="1" hangingPunct="1"/>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15363"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15364"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153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C57855-3225-4F74-8F8E-67DF33E44C6D}" type="slidenum">
              <a:rPr lang="en-US" smtClean="0"/>
              <a:pPr eaLnBrk="1" hangingPunct="1"/>
              <a:t>3</a:t>
            </a:fld>
            <a:endParaRPr lang="en-US" smtClean="0"/>
          </a:p>
        </p:txBody>
      </p:sp>
      <p:sp>
        <p:nvSpPr>
          <p:cNvPr id="15366" name="Rectangle 2"/>
          <p:cNvSpPr>
            <a:spLocks noGrp="1" noRot="1" noChangeAspect="1" noChangeArrowheads="1" noTextEdit="1"/>
          </p:cNvSpPr>
          <p:nvPr>
            <p:ph type="sldImg"/>
          </p:nvPr>
        </p:nvSpPr>
        <p:spPr>
          <a:ln/>
        </p:spPr>
      </p:sp>
      <p:sp>
        <p:nvSpPr>
          <p:cNvPr id="153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r>
              <a:rPr lang="en-US" dirty="0" smtClean="0"/>
              <a:t>These primary mass properties are closely tied to choosing the best material to manufacture a product. How the product will function is not the only concern. Processing, post-processing, and</a:t>
            </a:r>
            <a:r>
              <a:rPr lang="en-US" baseline="0" dirty="0" smtClean="0"/>
              <a:t> </a:t>
            </a:r>
            <a:r>
              <a:rPr lang="en-US" dirty="0" smtClean="0"/>
              <a:t>shipping costs must be considered when designing a product.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16387"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16388"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7685BE-7246-4323-A9F8-F221549D68AA}" type="slidenum">
              <a:rPr lang="en-US" smtClean="0"/>
              <a:pPr eaLnBrk="1" hangingPunct="1"/>
              <a:t>5</a:t>
            </a:fld>
            <a:endParaRPr lang="en-US" smtClean="0"/>
          </a:p>
        </p:txBody>
      </p:sp>
      <p:sp>
        <p:nvSpPr>
          <p:cNvPr id="16390" name="Rectangle 2"/>
          <p:cNvSpPr>
            <a:spLocks noGrp="1" noRot="1" noChangeAspect="1" noChangeArrowheads="1" noTextEdit="1"/>
          </p:cNvSpPr>
          <p:nvPr>
            <p:ph type="sldImg"/>
          </p:nvPr>
        </p:nvSpPr>
        <p:spPr>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smtClean="0"/>
              <a:t>Many times products can function correctly when made from a variety of materials. It is important not to “waste” money by specifying an unnecessarily strong or rare material. Some companies decide to design products to last a defined length of time, or choose lesser quality materials to keep the cost to the consumer low.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17411"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17412"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2C14C8-9D5C-408A-8601-F2B4BD459C85}" type="slidenum">
              <a:rPr lang="en-US" smtClean="0"/>
              <a:pPr eaLnBrk="1" hangingPunct="1"/>
              <a:t>7</a:t>
            </a:fld>
            <a:endParaRPr lang="en-US" smtClean="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Making ethical materials choices is often more expensive for the manufacturer. Plastic has become common because it is inexpensive and has many desirable characteristics, but it is currently only possible to recycle a small amount of the many types of plastic.</a:t>
            </a:r>
          </a:p>
          <a:p>
            <a:pPr eaLnBrk="1" hangingPunct="1"/>
            <a:endParaRPr lang="en-US" smtClean="0"/>
          </a:p>
          <a:p>
            <a:pPr eaLnBrk="1" hangingPunct="1"/>
            <a:r>
              <a:rPr lang="en-US" smtClean="0"/>
              <a:t>Manufacturing facilities always look for ways to recycle or reclaim excess material from the production processes. Scrap metal recycling is very common. Companies exist for the sole purpose of buying scraps back from facilities that collect metal shavings and leftover metal parts. (http://www.nysun.com/pics/8189.jpg)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18435" name="Rectangle 3"/>
          <p:cNvSpPr>
            <a:spLocks noGrp="1" noChangeArrowheads="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18436" name="Rectangle 6"/>
          <p:cNvSpPr>
            <a:spLocks noGrp="1" noChangeArrowheads="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0AE934-9432-4760-8BF0-8162D90989FD}" type="slidenum">
              <a:rPr lang="en-US" smtClean="0"/>
              <a:pPr eaLnBrk="1" hangingPunct="1"/>
              <a:t>8</a:t>
            </a:fld>
            <a:endParaRPr lang="en-US" smtClean="0"/>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Shipping cost are a product of weight and volume, which are costs that must be figured into the price passed on to the consumer.</a:t>
            </a:r>
          </a:p>
          <a:p>
            <a:pPr eaLnBrk="1" hangingPunct="1"/>
            <a:endParaRPr lang="en-US" smtClean="0"/>
          </a:p>
          <a:p>
            <a:pPr eaLnBrk="1" hangingPunct="1"/>
            <a:r>
              <a:rPr lang="en-US" smtClean="0"/>
              <a:t>Depending on the size and weight of the raw materials and end products, expensive specialized equipment such as forklifts, conveyors, and AGVs may be necessary.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Play Video: Ergonomic Safety</a:t>
            </a:r>
          </a:p>
          <a:p>
            <a:pPr eaLnBrk="1" hangingPunct="1"/>
            <a:endParaRPr lang="en-US" smtClean="0"/>
          </a:p>
        </p:txBody>
      </p:sp>
      <p:sp>
        <p:nvSpPr>
          <p:cNvPr id="19460" name="Header Placeholder 3"/>
          <p:cNvSpPr>
            <a:spLocks noGrp="1"/>
          </p:cNvSpPr>
          <p:nvPr>
            <p:ph type="hdr" sz="quarter" idx="4294967295"/>
          </p:nvPr>
        </p:nvSpPr>
        <p:spPr bwMode="auto">
          <a:xfrm>
            <a:off x="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Bad Designs</a:t>
            </a:r>
          </a:p>
        </p:txBody>
      </p:sp>
      <p:sp>
        <p:nvSpPr>
          <p:cNvPr id="19461" name="Date Placeholder 4"/>
          <p:cNvSpPr>
            <a:spLocks noGrp="1"/>
          </p:cNvSpPr>
          <p:nvPr>
            <p:ph type="dt" sz="quarter" idx="4294967295"/>
          </p:nvPr>
        </p:nvSpPr>
        <p:spPr bwMode="auto">
          <a:xfrm>
            <a:off x="3886200" y="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CIM</a:t>
            </a:r>
          </a:p>
          <a:p>
            <a:pPr eaLnBrk="1" hangingPunct="1"/>
            <a:r>
              <a:rPr lang="en-US"/>
              <a:t>Designing for Manufacturability</a:t>
            </a:r>
          </a:p>
        </p:txBody>
      </p:sp>
      <p:sp>
        <p:nvSpPr>
          <p:cNvPr id="19462" name="Footer Placeholder 5"/>
          <p:cNvSpPr>
            <a:spLocks noGrp="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Project Lead The Way, Inc.</a:t>
            </a:r>
            <a:endParaRPr lang="en-US" baseline="30000"/>
          </a:p>
          <a:p>
            <a:pPr eaLnBrk="1" hangingPunct="1"/>
            <a:r>
              <a:rPr lang="en-US"/>
              <a:t>Copyright 2008</a:t>
            </a:r>
          </a:p>
        </p:txBody>
      </p:sp>
      <p:sp>
        <p:nvSpPr>
          <p:cNvPr id="194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A7525C-8F58-4ED4-9690-ACCCDE3086B3}"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7807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6867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52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DDE16F-1F03-4E9B-A526-FBF546933C9E}" type="slidenum">
              <a:rPr lang="en-US"/>
              <a:pPr>
                <a:defRPr/>
              </a:pPr>
              <a:t>‹#›</a:t>
            </a:fld>
            <a:endParaRPr lang="en-US"/>
          </a:p>
        </p:txBody>
      </p:sp>
    </p:spTree>
    <p:extLst>
      <p:ext uri="{BB962C8B-B14F-4D97-AF65-F5344CB8AC3E}">
        <p14:creationId xmlns:p14="http://schemas.microsoft.com/office/powerpoint/2010/main" val="309383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B8E710-D35C-4138-8C28-4E6640575DEB}" type="slidenum">
              <a:rPr lang="en-US"/>
              <a:pPr>
                <a:defRPr/>
              </a:pPr>
              <a:t>‹#›</a:t>
            </a:fld>
            <a:endParaRPr lang="en-US"/>
          </a:p>
        </p:txBody>
      </p:sp>
    </p:spTree>
    <p:extLst>
      <p:ext uri="{BB962C8B-B14F-4D97-AF65-F5344CB8AC3E}">
        <p14:creationId xmlns:p14="http://schemas.microsoft.com/office/powerpoint/2010/main" val="2860136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935985-50FF-45B2-A2F4-624CA1B29053}" type="slidenum">
              <a:rPr lang="en-US"/>
              <a:pPr>
                <a:defRPr/>
              </a:pPr>
              <a:t>‹#›</a:t>
            </a:fld>
            <a:endParaRPr lang="en-US"/>
          </a:p>
        </p:txBody>
      </p:sp>
    </p:spTree>
    <p:extLst>
      <p:ext uri="{BB962C8B-B14F-4D97-AF65-F5344CB8AC3E}">
        <p14:creationId xmlns:p14="http://schemas.microsoft.com/office/powerpoint/2010/main" val="1705460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C54CB-8D66-4F52-84A4-7463E42FA3BC}" type="slidenum">
              <a:rPr lang="en-US"/>
              <a:pPr>
                <a:defRPr/>
              </a:pPr>
              <a:t>‹#›</a:t>
            </a:fld>
            <a:endParaRPr lang="en-US"/>
          </a:p>
        </p:txBody>
      </p:sp>
    </p:spTree>
    <p:extLst>
      <p:ext uri="{BB962C8B-B14F-4D97-AF65-F5344CB8AC3E}">
        <p14:creationId xmlns:p14="http://schemas.microsoft.com/office/powerpoint/2010/main" val="435968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F4BD3C-F3C9-45B2-BF1C-0FF499D17317}" type="slidenum">
              <a:rPr lang="en-US"/>
              <a:pPr>
                <a:defRPr/>
              </a:pPr>
              <a:t>‹#›</a:t>
            </a:fld>
            <a:endParaRPr lang="en-US"/>
          </a:p>
        </p:txBody>
      </p:sp>
    </p:spTree>
    <p:extLst>
      <p:ext uri="{BB962C8B-B14F-4D97-AF65-F5344CB8AC3E}">
        <p14:creationId xmlns:p14="http://schemas.microsoft.com/office/powerpoint/2010/main" val="3871739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7D4F35-4EE7-4D6C-865E-99BD56117C66}" type="slidenum">
              <a:rPr lang="en-US"/>
              <a:pPr>
                <a:defRPr/>
              </a:pPr>
              <a:t>‹#›</a:t>
            </a:fld>
            <a:endParaRPr lang="en-US"/>
          </a:p>
        </p:txBody>
      </p:sp>
    </p:spTree>
    <p:extLst>
      <p:ext uri="{BB962C8B-B14F-4D97-AF65-F5344CB8AC3E}">
        <p14:creationId xmlns:p14="http://schemas.microsoft.com/office/powerpoint/2010/main" val="893862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23EE0C-0775-462E-A07B-BC97D62DC76C}" type="slidenum">
              <a:rPr lang="en-US"/>
              <a:pPr>
                <a:defRPr/>
              </a:pPr>
              <a:t>‹#›</a:t>
            </a:fld>
            <a:endParaRPr lang="en-US"/>
          </a:p>
        </p:txBody>
      </p:sp>
    </p:spTree>
    <p:extLst>
      <p:ext uri="{BB962C8B-B14F-4D97-AF65-F5344CB8AC3E}">
        <p14:creationId xmlns:p14="http://schemas.microsoft.com/office/powerpoint/2010/main" val="2344313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4C03E9-0E7D-4DF1-AB5E-6EF15734FAC3}" type="slidenum">
              <a:rPr lang="en-US"/>
              <a:pPr>
                <a:defRPr/>
              </a:pPr>
              <a:t>‹#›</a:t>
            </a:fld>
            <a:endParaRPr lang="en-US"/>
          </a:p>
        </p:txBody>
      </p:sp>
    </p:spTree>
    <p:extLst>
      <p:ext uri="{BB962C8B-B14F-4D97-AF65-F5344CB8AC3E}">
        <p14:creationId xmlns:p14="http://schemas.microsoft.com/office/powerpoint/2010/main" val="290434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453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CE8CB1-0D8D-4DAB-B779-54D5EFF25116}" type="slidenum">
              <a:rPr lang="en-US"/>
              <a:pPr>
                <a:defRPr/>
              </a:pPr>
              <a:t>‹#›</a:t>
            </a:fld>
            <a:endParaRPr lang="en-US"/>
          </a:p>
        </p:txBody>
      </p:sp>
    </p:spTree>
    <p:extLst>
      <p:ext uri="{BB962C8B-B14F-4D97-AF65-F5344CB8AC3E}">
        <p14:creationId xmlns:p14="http://schemas.microsoft.com/office/powerpoint/2010/main" val="3047695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03C969-0768-4955-B3E7-B4D7DB43BF04}" type="slidenum">
              <a:rPr lang="en-US"/>
              <a:pPr>
                <a:defRPr/>
              </a:pPr>
              <a:t>‹#›</a:t>
            </a:fld>
            <a:endParaRPr lang="en-US"/>
          </a:p>
        </p:txBody>
      </p:sp>
    </p:spTree>
    <p:extLst>
      <p:ext uri="{BB962C8B-B14F-4D97-AF65-F5344CB8AC3E}">
        <p14:creationId xmlns:p14="http://schemas.microsoft.com/office/powerpoint/2010/main" val="2418193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914153-29D7-4FE3-830F-1E609B0AEC2D}" type="slidenum">
              <a:rPr lang="en-US"/>
              <a:pPr>
                <a:defRPr/>
              </a:pPr>
              <a:t>‹#›</a:t>
            </a:fld>
            <a:endParaRPr lang="en-US"/>
          </a:p>
        </p:txBody>
      </p:sp>
    </p:spTree>
    <p:extLst>
      <p:ext uri="{BB962C8B-B14F-4D97-AF65-F5344CB8AC3E}">
        <p14:creationId xmlns:p14="http://schemas.microsoft.com/office/powerpoint/2010/main" val="1374548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B282551-CEC8-4151-88D7-4F0BAE9D7652}" type="slidenum">
              <a:rPr lang="en-US"/>
              <a:pPr>
                <a:defRPr/>
              </a:pPr>
              <a:t>‹#›</a:t>
            </a:fld>
            <a:endParaRPr lang="en-US"/>
          </a:p>
        </p:txBody>
      </p:sp>
    </p:spTree>
    <p:extLst>
      <p:ext uri="{BB962C8B-B14F-4D97-AF65-F5344CB8AC3E}">
        <p14:creationId xmlns:p14="http://schemas.microsoft.com/office/powerpoint/2010/main" val="2899068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846BD7-9446-4096-BA84-E4933438D8FF}" type="slidenum">
              <a:rPr lang="en-US"/>
              <a:pPr>
                <a:defRPr/>
              </a:pPr>
              <a:t>‹#›</a:t>
            </a:fld>
            <a:endParaRPr lang="en-US"/>
          </a:p>
        </p:txBody>
      </p:sp>
    </p:spTree>
    <p:extLst>
      <p:ext uri="{BB962C8B-B14F-4D97-AF65-F5344CB8AC3E}">
        <p14:creationId xmlns:p14="http://schemas.microsoft.com/office/powerpoint/2010/main" val="1242977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98DCA69-73C6-4F81-A177-99B1B402588F}" type="slidenum">
              <a:rPr lang="en-US"/>
              <a:pPr>
                <a:defRPr/>
              </a:pPr>
              <a:t>‹#›</a:t>
            </a:fld>
            <a:endParaRPr lang="en-US"/>
          </a:p>
        </p:txBody>
      </p:sp>
    </p:spTree>
    <p:extLst>
      <p:ext uri="{BB962C8B-B14F-4D97-AF65-F5344CB8AC3E}">
        <p14:creationId xmlns:p14="http://schemas.microsoft.com/office/powerpoint/2010/main" val="186235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222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82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035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29658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34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2374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262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9799FC1-9BBA-4FA9-A51F-7C8A67EFBA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rtl="0" eaLnBrk="0" fontAlgn="base" hangingPunct="0">
        <a:spcBef>
          <a:spcPct val="0"/>
        </a:spcBef>
        <a:spcAft>
          <a:spcPct val="0"/>
        </a:spcAft>
        <a:defRPr sz="4400">
          <a:solidFill>
            <a:srgbClr val="00386B"/>
          </a:solidFill>
          <a:latin typeface="+mj-lt"/>
          <a:ea typeface="+mj-ea"/>
          <a:cs typeface="+mj-cs"/>
        </a:defRPr>
      </a:lvl1pPr>
      <a:lvl2pPr algn="ctr" rtl="0" eaLnBrk="0" fontAlgn="base" hangingPunct="0">
        <a:spcBef>
          <a:spcPct val="0"/>
        </a:spcBef>
        <a:spcAft>
          <a:spcPct val="0"/>
        </a:spcAft>
        <a:defRPr sz="4400">
          <a:solidFill>
            <a:srgbClr val="00386B"/>
          </a:solidFill>
          <a:latin typeface="Arial" charset="0"/>
        </a:defRPr>
      </a:lvl2pPr>
      <a:lvl3pPr algn="ctr" rtl="0" eaLnBrk="0" fontAlgn="base" hangingPunct="0">
        <a:spcBef>
          <a:spcPct val="0"/>
        </a:spcBef>
        <a:spcAft>
          <a:spcPct val="0"/>
        </a:spcAft>
        <a:defRPr sz="4400">
          <a:solidFill>
            <a:srgbClr val="00386B"/>
          </a:solidFill>
          <a:latin typeface="Arial" charset="0"/>
        </a:defRPr>
      </a:lvl3pPr>
      <a:lvl4pPr algn="ctr" rtl="0" eaLnBrk="0" fontAlgn="base" hangingPunct="0">
        <a:spcBef>
          <a:spcPct val="0"/>
        </a:spcBef>
        <a:spcAft>
          <a:spcPct val="0"/>
        </a:spcAft>
        <a:defRPr sz="4400">
          <a:solidFill>
            <a:srgbClr val="00386B"/>
          </a:solidFill>
          <a:latin typeface="Arial" charset="0"/>
        </a:defRPr>
      </a:lvl4pPr>
      <a:lvl5pPr algn="ctr" rtl="0" eaLnBrk="0" fontAlgn="base" hangingPunct="0">
        <a:spcBef>
          <a:spcPct val="0"/>
        </a:spcBef>
        <a:spcAft>
          <a:spcPct val="0"/>
        </a:spcAft>
        <a:defRPr sz="4400">
          <a:solidFill>
            <a:srgbClr val="00386B"/>
          </a:solidFill>
          <a:latin typeface="Arial"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609725" y="4343400"/>
            <a:ext cx="6172200" cy="838200"/>
          </a:xfrm>
          <a:prstGeom prst="rect">
            <a:avLst/>
          </a:prstGeom>
        </p:spPr>
        <p:txBody>
          <a:bodyPr>
            <a:normAutofit fontScale="250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sz="12800" b="1" kern="0" dirty="0" smtClean="0">
                <a:solidFill>
                  <a:srgbClr val="002060"/>
                </a:solidFill>
                <a:latin typeface="Arial" panose="020B0604020202020204" pitchFamily="34" charset="0"/>
                <a:cs typeface="Arial" panose="020B0604020202020204" pitchFamily="34" charset="0"/>
              </a:rPr>
              <a:t>Design Considerations for Manufacturability</a:t>
            </a:r>
            <a:endParaRPr lang="en-US" sz="4600" b="1" kern="0" dirty="0" smtClean="0">
              <a:solidFill>
                <a:srgbClr val="002060"/>
              </a:solidFill>
              <a:latin typeface="Arial" panose="020B0604020202020204" pitchFamily="34" charset="0"/>
              <a:cs typeface="Arial" panose="020B0604020202020204" pitchFamily="34" charset="0"/>
            </a:endParaRPr>
          </a:p>
          <a:p>
            <a:pPr marL="0" indent="0" algn="ctr">
              <a:buNone/>
            </a:pPr>
            <a:r>
              <a:rPr lang="en-US" sz="11200" b="1" kern="0" dirty="0" smtClean="0">
                <a:solidFill>
                  <a:srgbClr val="002060"/>
                </a:solidFill>
                <a:latin typeface="Arial" panose="020B0604020202020204" pitchFamily="34" charset="0"/>
                <a:cs typeface="Arial" panose="020B0604020202020204" pitchFamily="34" charset="0"/>
              </a:rPr>
              <a:t>Mass Properties and Choosing Materials</a:t>
            </a:r>
            <a:endParaRPr lang="en-US" sz="11200"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bwMode="auto">
          <a:xfrm>
            <a:off x="69342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2013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Computer Integrated Manufacturing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80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Image References</a:t>
            </a:r>
          </a:p>
        </p:txBody>
      </p:sp>
      <p:sp>
        <p:nvSpPr>
          <p:cNvPr id="11267" name="Rectangle 3"/>
          <p:cNvSpPr>
            <a:spLocks noGrp="1" noChangeArrowheads="1"/>
          </p:cNvSpPr>
          <p:nvPr>
            <p:ph type="body" idx="1"/>
          </p:nvPr>
        </p:nvSpPr>
        <p:spPr/>
        <p:txBody>
          <a:bodyPr/>
          <a:lstStyle/>
          <a:p>
            <a:pPr marL="0" indent="0" eaLnBrk="1" hangingPunct="1">
              <a:buFontTx/>
              <a:buNone/>
            </a:pPr>
            <a:r>
              <a:rPr lang="en-US" sz="2400" dirty="0" smtClean="0"/>
              <a:t>Microsoft, Inc. (2009). </a:t>
            </a:r>
            <a:r>
              <a:rPr lang="en-US" sz="2400" i="1" dirty="0" smtClean="0"/>
              <a:t>Clip Art</a:t>
            </a:r>
            <a:r>
              <a:rPr lang="en-US" sz="2400" dirty="0" smtClean="0"/>
              <a:t>. Retrieved from http://office.microsoft.com/en-us/clipart/default.aspx</a:t>
            </a:r>
          </a:p>
          <a:p>
            <a:pPr marL="0" indent="0" eaLnBrk="1" hangingPunct="1">
              <a:buFontTx/>
              <a:buNone/>
            </a:pPr>
            <a:r>
              <a:rPr lang="en-US" sz="2400" smtClean="0"/>
              <a:t>Society </a:t>
            </a:r>
            <a:r>
              <a:rPr lang="en-US" sz="2400" dirty="0" smtClean="0"/>
              <a:t>of Manufacturing Engineers (Producer). (2010). </a:t>
            </a:r>
            <a:r>
              <a:rPr lang="en-US" sz="2400" i="1" dirty="0" smtClean="0"/>
              <a:t>Ergonomic safety</a:t>
            </a:r>
            <a:r>
              <a:rPr lang="en-US" sz="2400" dirty="0" smtClean="0"/>
              <a:t>. Available from the Society of Manufacturing Engineers, One SME Drive: Dearborn, Michigan 48121.</a:t>
            </a:r>
          </a:p>
          <a:p>
            <a:pPr marL="0" indent="0" eaLnBrk="1" hangingPunct="1">
              <a:buFontTx/>
              <a:buNone/>
            </a:pPr>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bwMode="auto">
          <a:xfrm>
            <a:off x="457200" y="274638"/>
            <a:ext cx="8229600" cy="1401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00386B"/>
                </a:solidFill>
              </a:rPr>
              <a:t>Design for Manufacture &amp; Assembly Video</a:t>
            </a: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5827713"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800" smtClean="0"/>
              <a:t>Mass Properties</a:t>
            </a:r>
            <a:endParaRPr lang="en-US" sz="2800" smtClean="0"/>
          </a:p>
        </p:txBody>
      </p:sp>
      <p:pic>
        <p:nvPicPr>
          <p:cNvPr id="4099" name="Picture 2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010400" y="4038600"/>
            <a:ext cx="1800225" cy="1419225"/>
          </a:xfrm>
          <a:noFill/>
        </p:spPr>
      </p:pic>
      <p:pic>
        <p:nvPicPr>
          <p:cNvPr id="4100" name="Picture 30"/>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010400" y="1828800"/>
            <a:ext cx="1798638" cy="1809750"/>
          </a:xfrm>
          <a:noFill/>
        </p:spPr>
      </p:pic>
      <p:sp>
        <p:nvSpPr>
          <p:cNvPr id="19480" name="Rectangle 24"/>
          <p:cNvSpPr>
            <a:spLocks noChangeArrowheads="1"/>
          </p:cNvSpPr>
          <p:nvPr/>
        </p:nvSpPr>
        <p:spPr bwMode="auto">
          <a:xfrm>
            <a:off x="381000" y="17526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3200"/>
              <a:t>Volume </a:t>
            </a:r>
            <a:r>
              <a:rPr lang="en-US" sz="2400"/>
              <a:t>– How much raw material must be purchased?</a:t>
            </a:r>
          </a:p>
          <a:p>
            <a:pPr>
              <a:spcBef>
                <a:spcPct val="20000"/>
              </a:spcBef>
            </a:pPr>
            <a:r>
              <a:rPr lang="en-US" sz="3200"/>
              <a:t>Surface Area </a:t>
            </a:r>
            <a:r>
              <a:rPr lang="en-US" sz="2400"/>
              <a:t>– How much might it cost to coat/paint the product?</a:t>
            </a:r>
          </a:p>
          <a:p>
            <a:pPr>
              <a:spcBef>
                <a:spcPct val="20000"/>
              </a:spcBef>
            </a:pPr>
            <a:r>
              <a:rPr lang="en-US" sz="3200"/>
              <a:t>Density </a:t>
            </a:r>
            <a:r>
              <a:rPr lang="en-US" sz="2400"/>
              <a:t>– How strong is the material and what machines are needed to process it?</a:t>
            </a:r>
          </a:p>
          <a:p>
            <a:pPr>
              <a:spcBef>
                <a:spcPct val="20000"/>
              </a:spcBef>
            </a:pPr>
            <a:r>
              <a:rPr lang="en-US" sz="3200"/>
              <a:t>Mass </a:t>
            </a:r>
            <a:r>
              <a:rPr lang="en-US" sz="2400"/>
              <a:t>– Weight determines how much it will cost to transport the material.</a:t>
            </a:r>
          </a:p>
          <a:p>
            <a:pPr>
              <a:spcBef>
                <a:spcPct val="20000"/>
              </a:spcBef>
            </a:pPr>
            <a:endParaRPr lang="en-US" sz="2400"/>
          </a:p>
          <a:p>
            <a:pPr>
              <a:spcBef>
                <a:spcPct val="20000"/>
              </a:spcBef>
            </a:pPr>
            <a:r>
              <a:rPr lang="en-US" sz="3200"/>
              <a:t> </a:t>
            </a:r>
          </a:p>
          <a:p>
            <a:pPr>
              <a:spcBef>
                <a:spcPct val="20000"/>
              </a:spcBef>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8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8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800" smtClean="0"/>
              <a:t>Choosing Materials</a:t>
            </a:r>
            <a:endParaRPr lang="en-US" sz="2800" smtClean="0"/>
          </a:p>
        </p:txBody>
      </p:sp>
      <p:sp>
        <p:nvSpPr>
          <p:cNvPr id="45059" name="Rectangle 3"/>
          <p:cNvSpPr>
            <a:spLocks noGrp="1" noChangeArrowheads="1"/>
          </p:cNvSpPr>
          <p:nvPr>
            <p:ph type="body" sz="half" idx="1"/>
          </p:nvPr>
        </p:nvSpPr>
        <p:spPr>
          <a:xfrm>
            <a:off x="914400" y="1600200"/>
            <a:ext cx="4038600" cy="4525963"/>
          </a:xfrm>
        </p:spPr>
        <p:txBody>
          <a:bodyPr/>
          <a:lstStyle/>
          <a:p>
            <a:pPr eaLnBrk="1" hangingPunct="1"/>
            <a:r>
              <a:rPr lang="en-US" sz="2800" smtClean="0"/>
              <a:t>Strength</a:t>
            </a:r>
          </a:p>
          <a:p>
            <a:pPr eaLnBrk="1" hangingPunct="1"/>
            <a:r>
              <a:rPr lang="en-US" sz="2800" smtClean="0"/>
              <a:t>Durability</a:t>
            </a:r>
          </a:p>
          <a:p>
            <a:pPr eaLnBrk="1" hangingPunct="1"/>
            <a:r>
              <a:rPr lang="en-US" sz="2800" smtClean="0"/>
              <a:t>Cost</a:t>
            </a:r>
          </a:p>
          <a:p>
            <a:pPr eaLnBrk="1" hangingPunct="1"/>
            <a:r>
              <a:rPr lang="en-US" sz="2800" smtClean="0"/>
              <a:t>Availability</a:t>
            </a:r>
          </a:p>
          <a:p>
            <a:pPr eaLnBrk="1" hangingPunct="1"/>
            <a:r>
              <a:rPr lang="en-US" sz="2800" smtClean="0"/>
              <a:t>Environmental impact</a:t>
            </a:r>
          </a:p>
          <a:p>
            <a:pPr eaLnBrk="1" hangingPunct="1"/>
            <a:r>
              <a:rPr lang="en-US" sz="2800" smtClean="0"/>
              <a:t>Finishing costs</a:t>
            </a:r>
          </a:p>
          <a:p>
            <a:pPr eaLnBrk="1" hangingPunct="1"/>
            <a:r>
              <a:rPr lang="en-US" sz="2800" smtClean="0"/>
              <a:t>Shipping and transport</a:t>
            </a:r>
          </a:p>
        </p:txBody>
      </p:sp>
      <p:pic>
        <p:nvPicPr>
          <p:cNvPr id="512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2133600"/>
            <a:ext cx="3124200" cy="240665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Strength and Durability</a:t>
            </a:r>
          </a:p>
        </p:txBody>
      </p:sp>
      <p:sp>
        <p:nvSpPr>
          <p:cNvPr id="6147" name="Rectangle 5"/>
          <p:cNvSpPr>
            <a:spLocks noGrp="1" noChangeArrowheads="1"/>
          </p:cNvSpPr>
          <p:nvPr>
            <p:ph type="body" sz="half" idx="1"/>
          </p:nvPr>
        </p:nvSpPr>
        <p:spPr/>
        <p:txBody>
          <a:bodyPr/>
          <a:lstStyle/>
          <a:p>
            <a:pPr eaLnBrk="1" hangingPunct="1">
              <a:lnSpc>
                <a:spcPct val="90000"/>
              </a:lnSpc>
            </a:pPr>
            <a:r>
              <a:rPr lang="en-US" sz="2800" smtClean="0"/>
              <a:t>Will the product be strong enough to perform its function but not be over-engineered at an increased cost?</a:t>
            </a:r>
          </a:p>
          <a:p>
            <a:pPr eaLnBrk="1" hangingPunct="1">
              <a:lnSpc>
                <a:spcPct val="90000"/>
              </a:lnSpc>
              <a:buFontTx/>
              <a:buNone/>
            </a:pPr>
            <a:endParaRPr lang="en-US" sz="2800" smtClean="0"/>
          </a:p>
          <a:p>
            <a:pPr eaLnBrk="1" hangingPunct="1">
              <a:lnSpc>
                <a:spcPct val="90000"/>
              </a:lnSpc>
            </a:pPr>
            <a:r>
              <a:rPr lang="en-US" sz="2800" smtClean="0"/>
              <a:t>Will the product perform over time, or is it created to have a designed life-span?</a:t>
            </a:r>
          </a:p>
        </p:txBody>
      </p:sp>
      <p:pic>
        <p:nvPicPr>
          <p:cNvPr id="6148"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5000" y="2286000"/>
            <a:ext cx="2514600" cy="27432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Cost and Availability</a:t>
            </a:r>
          </a:p>
        </p:txBody>
      </p:sp>
      <p:sp>
        <p:nvSpPr>
          <p:cNvPr id="7171" name="Rectangle 3"/>
          <p:cNvSpPr>
            <a:spLocks noGrp="1" noChangeArrowheads="1"/>
          </p:cNvSpPr>
          <p:nvPr>
            <p:ph type="body" sz="half" idx="1"/>
          </p:nvPr>
        </p:nvSpPr>
        <p:spPr>
          <a:xfrm>
            <a:off x="457200" y="1600200"/>
            <a:ext cx="5029200" cy="4525963"/>
          </a:xfrm>
        </p:spPr>
        <p:txBody>
          <a:bodyPr/>
          <a:lstStyle/>
          <a:p>
            <a:pPr eaLnBrk="1" hangingPunct="1">
              <a:lnSpc>
                <a:spcPct val="90000"/>
              </a:lnSpc>
            </a:pPr>
            <a:r>
              <a:rPr lang="en-US" sz="2800" smtClean="0"/>
              <a:t>How much does the raw material cost? Will the raw material make the end product too expensive?</a:t>
            </a:r>
          </a:p>
          <a:p>
            <a:pPr eaLnBrk="1" hangingPunct="1">
              <a:lnSpc>
                <a:spcPct val="90000"/>
              </a:lnSpc>
              <a:buFontTx/>
              <a:buNone/>
            </a:pPr>
            <a:endParaRPr lang="en-US" sz="2800" smtClean="0"/>
          </a:p>
          <a:p>
            <a:pPr eaLnBrk="1" hangingPunct="1">
              <a:lnSpc>
                <a:spcPct val="90000"/>
              </a:lnSpc>
            </a:pPr>
            <a:r>
              <a:rPr lang="en-US" sz="2800" smtClean="0"/>
              <a:t>Is the material available or is it in limited supply? Will the raw material need to be shipped to the factory, or will it be available locally?</a:t>
            </a:r>
          </a:p>
        </p:txBody>
      </p:sp>
      <p:pic>
        <p:nvPicPr>
          <p:cNvPr id="7172" name="Picture 4" descr="MCj043960000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2667000"/>
            <a:ext cx="3048000" cy="1774825"/>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Environmental Impact</a:t>
            </a:r>
          </a:p>
        </p:txBody>
      </p:sp>
      <p:sp>
        <p:nvSpPr>
          <p:cNvPr id="8195" name="Rectangle 3"/>
          <p:cNvSpPr>
            <a:spLocks noGrp="1" noChangeArrowheads="1"/>
          </p:cNvSpPr>
          <p:nvPr>
            <p:ph type="body" sz="half" idx="1"/>
          </p:nvPr>
        </p:nvSpPr>
        <p:spPr/>
        <p:txBody>
          <a:bodyPr/>
          <a:lstStyle/>
          <a:p>
            <a:pPr eaLnBrk="1" hangingPunct="1">
              <a:lnSpc>
                <a:spcPct val="90000"/>
              </a:lnSpc>
            </a:pPr>
            <a:r>
              <a:rPr lang="en-US" sz="2800" smtClean="0"/>
              <a:t>Does the manufacturing process create pollution?</a:t>
            </a:r>
          </a:p>
          <a:p>
            <a:pPr eaLnBrk="1" hangingPunct="1">
              <a:lnSpc>
                <a:spcPct val="90000"/>
              </a:lnSpc>
            </a:pPr>
            <a:endParaRPr lang="en-US" sz="2800" smtClean="0"/>
          </a:p>
          <a:p>
            <a:pPr eaLnBrk="1" hangingPunct="1">
              <a:lnSpc>
                <a:spcPct val="90000"/>
              </a:lnSpc>
            </a:pPr>
            <a:r>
              <a:rPr lang="en-US" sz="2800" smtClean="0"/>
              <a:t>What happens to the excess material from manufacturing and the product at the end of its lifecycle?</a:t>
            </a:r>
          </a:p>
        </p:txBody>
      </p:sp>
      <p:pic>
        <p:nvPicPr>
          <p:cNvPr id="8196"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81600" y="1447800"/>
            <a:ext cx="3263900" cy="2185988"/>
          </a:xfrm>
          <a:noFill/>
        </p:spPr>
      </p:pic>
      <p:pic>
        <p:nvPicPr>
          <p:cNvPr id="8197" name="Picture 6"/>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791200" y="3886200"/>
            <a:ext cx="1717675" cy="2187575"/>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Shipping and Transport Costs</a:t>
            </a:r>
          </a:p>
        </p:txBody>
      </p:sp>
      <p:sp>
        <p:nvSpPr>
          <p:cNvPr id="9219" name="Rectangle 3"/>
          <p:cNvSpPr>
            <a:spLocks noGrp="1" noChangeArrowheads="1"/>
          </p:cNvSpPr>
          <p:nvPr>
            <p:ph type="body" sz="half" idx="1"/>
          </p:nvPr>
        </p:nvSpPr>
        <p:spPr/>
        <p:txBody>
          <a:bodyPr/>
          <a:lstStyle/>
          <a:p>
            <a:pPr eaLnBrk="1" hangingPunct="1">
              <a:lnSpc>
                <a:spcPct val="90000"/>
              </a:lnSpc>
            </a:pPr>
            <a:r>
              <a:rPr lang="en-US" sz="2800" smtClean="0"/>
              <a:t>How much does the product weigh? Lighter parts are less expensive to ship.</a:t>
            </a:r>
          </a:p>
          <a:p>
            <a:pPr eaLnBrk="1" hangingPunct="1">
              <a:lnSpc>
                <a:spcPct val="90000"/>
              </a:lnSpc>
              <a:buFontTx/>
              <a:buNone/>
            </a:pPr>
            <a:endParaRPr lang="en-US" sz="2800" smtClean="0"/>
          </a:p>
          <a:p>
            <a:pPr eaLnBrk="1" hangingPunct="1">
              <a:lnSpc>
                <a:spcPct val="90000"/>
              </a:lnSpc>
            </a:pPr>
            <a:r>
              <a:rPr lang="en-US" sz="2800" smtClean="0"/>
              <a:t>What equipment is required to move and manipulate the parts during manufacturing?</a:t>
            </a:r>
          </a:p>
        </p:txBody>
      </p:sp>
      <p:pic>
        <p:nvPicPr>
          <p:cNvPr id="9220" name="Picture 12" descr="MPj040976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25908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9" descr="MPj040041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581400"/>
            <a:ext cx="23622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p:txBody>
          <a:bodyPr/>
          <a:lstStyle/>
          <a:p>
            <a:pPr eaLnBrk="1" hangingPunct="1"/>
            <a:r>
              <a:rPr lang="en-US" smtClean="0"/>
              <a:t>Ergonomic Safety Video</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57912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eneral_PowerPoint_Template_2008">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General_PowerPoint_Template_2008</Template>
  <TotalTime>1109</TotalTime>
  <Words>657</Words>
  <Application>Microsoft Office PowerPoint</Application>
  <PresentationFormat>On-screen Show (4:3)</PresentationFormat>
  <Paragraphs>86</Paragraphs>
  <Slides>10</Slides>
  <Notes>6</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General_PowerPoint_Template_2008</vt:lpstr>
      <vt:lpstr>1_Custom Design</vt:lpstr>
      <vt:lpstr>PowerPoint Presentation</vt:lpstr>
      <vt:lpstr>Design for Manufacture &amp; Assembly Video</vt:lpstr>
      <vt:lpstr>Mass Properties</vt:lpstr>
      <vt:lpstr>Choosing Materials</vt:lpstr>
      <vt:lpstr>Strength and Durability</vt:lpstr>
      <vt:lpstr>Cost and Availability</vt:lpstr>
      <vt:lpstr>Environmental Impact</vt:lpstr>
      <vt:lpstr>Shipping and Transport Costs</vt:lpstr>
      <vt:lpstr>Ergonomic Safety Video</vt:lpstr>
      <vt:lpstr>Image References</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 Designs</dc:title>
  <dc:subject>CIM - Unit 2 - Lesson 2.1 - Designing for Manufacturability</dc:subject>
  <dc:creator>CIM Revision Team</dc:creator>
  <cp:lastModifiedBy>Curriculum Laptop</cp:lastModifiedBy>
  <cp:revision>50</cp:revision>
  <dcterms:created xsi:type="dcterms:W3CDTF">2008-02-06T21:17:46Z</dcterms:created>
  <dcterms:modified xsi:type="dcterms:W3CDTF">2014-02-18T16:56:16Z</dcterms:modified>
</cp:coreProperties>
</file>