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notesMasterIdLst>
    <p:notesMasterId r:id="rId18"/>
  </p:notesMasterIdLst>
  <p:handoutMasterIdLst>
    <p:handoutMasterId r:id="rId19"/>
  </p:handoutMasterIdLst>
  <p:sldIdLst>
    <p:sldId id="303" r:id="rId3"/>
    <p:sldId id="285" r:id="rId4"/>
    <p:sldId id="286" r:id="rId5"/>
    <p:sldId id="288" r:id="rId6"/>
    <p:sldId id="300" r:id="rId7"/>
    <p:sldId id="295" r:id="rId8"/>
    <p:sldId id="297" r:id="rId9"/>
    <p:sldId id="298" r:id="rId10"/>
    <p:sldId id="299" r:id="rId11"/>
    <p:sldId id="290" r:id="rId12"/>
    <p:sldId id="292" r:id="rId13"/>
    <p:sldId id="291" r:id="rId14"/>
    <p:sldId id="293" r:id="rId15"/>
    <p:sldId id="294" r:id="rId16"/>
    <p:sldId id="304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6B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3" autoAdjust="0"/>
    <p:restoredTop sz="89925" autoAdjust="0"/>
  </p:normalViewPr>
  <p:slideViewPr>
    <p:cSldViewPr>
      <p:cViewPr varScale="1">
        <p:scale>
          <a:sx n="101" d="100"/>
          <a:sy n="101" d="100"/>
        </p:scale>
        <p:origin x="1308" y="10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230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EA1E74A-33FF-400B-A203-F86A54DAB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6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D06542F-CAB1-467E-8B01-61669AECD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271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Manufacturing Costs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CIM</a:t>
            </a:r>
          </a:p>
          <a:p>
            <a:pPr eaLnBrk="1" hangingPunct="1"/>
            <a:r>
              <a:rPr lang="en-US"/>
              <a:t>Cost of Manufacturing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Project Lead The Way, Inc.</a:t>
            </a:r>
            <a:endParaRPr lang="en-US" baseline="30000"/>
          </a:p>
          <a:p>
            <a:pPr eaLnBrk="1" hangingPunct="1"/>
            <a:r>
              <a:rPr lang="en-US"/>
              <a:t>Copyright 2008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DE5480-5865-44C4-88AF-60F666672936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In Lesson 3.1 you learned about the different types of robots, their work envelopes, and their applications.</a:t>
            </a:r>
          </a:p>
        </p:txBody>
      </p:sp>
    </p:spTree>
    <p:extLst>
      <p:ext uri="{BB962C8B-B14F-4D97-AF65-F5344CB8AC3E}">
        <p14:creationId xmlns:p14="http://schemas.microsoft.com/office/powerpoint/2010/main" val="3763530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Manufacturing Costs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CIM</a:t>
            </a:r>
          </a:p>
          <a:p>
            <a:pPr eaLnBrk="1" hangingPunct="1"/>
            <a:r>
              <a:rPr lang="en-US"/>
              <a:t>Cost of Manufacturing</a:t>
            </a:r>
          </a:p>
        </p:txBody>
      </p:sp>
      <p:sp>
        <p:nvSpPr>
          <p:cNvPr id="21508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Project Lead The Way, Inc.</a:t>
            </a:r>
            <a:endParaRPr lang="en-US" baseline="30000"/>
          </a:p>
          <a:p>
            <a:pPr eaLnBrk="1" hangingPunct="1"/>
            <a:r>
              <a:rPr lang="en-US"/>
              <a:t>Copyright 2008</a:t>
            </a:r>
          </a:p>
        </p:txBody>
      </p:sp>
      <p:sp>
        <p:nvSpPr>
          <p:cNvPr id="215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3F059C-AC10-4B58-8CE7-B850919B655E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215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Other common types of end effectors are welders for cutting and joining operations, vacuum grippers for accurate pick and place operations, and sprayers for applications of sealers and paints.</a:t>
            </a:r>
          </a:p>
        </p:txBody>
      </p:sp>
    </p:spTree>
    <p:extLst>
      <p:ext uri="{BB962C8B-B14F-4D97-AF65-F5344CB8AC3E}">
        <p14:creationId xmlns:p14="http://schemas.microsoft.com/office/powerpoint/2010/main" val="2758423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There are two versions of the </a:t>
            </a:r>
            <a:r>
              <a:rPr lang="en-US" dirty="0" err="1" smtClean="0"/>
              <a:t>Lynxmotion</a:t>
            </a:r>
            <a:r>
              <a:rPr lang="en-US" dirty="0" smtClean="0"/>
              <a:t> controller</a:t>
            </a:r>
            <a:r>
              <a:rPr lang="en-US" baseline="0" dirty="0" smtClean="0"/>
              <a:t>: SSC-32 and SSC-32U.</a:t>
            </a:r>
          </a:p>
          <a:p>
            <a:pPr eaLnBrk="1" hangingPunct="1"/>
            <a:r>
              <a:rPr lang="en-US" baseline="0" dirty="0" smtClean="0"/>
              <a:t>The SSC-32 uses a serial cable for communication between the controller and a computer.</a:t>
            </a:r>
          </a:p>
          <a:p>
            <a:pPr eaLnBrk="1" hangingPunct="1"/>
            <a:r>
              <a:rPr lang="en-US" baseline="0" smtClean="0"/>
              <a:t>The SSC-32U uses a USC cable for communication between the controller and a computer.</a:t>
            </a:r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22532" name="Header Placeholder 3"/>
          <p:cNvSpPr>
            <a:spLocks noGrp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Manufacturing Costs</a:t>
            </a:r>
          </a:p>
        </p:txBody>
      </p:sp>
      <p:sp>
        <p:nvSpPr>
          <p:cNvPr id="22533" name="Date Placeholder 4"/>
          <p:cNvSpPr>
            <a:spLocks noGrp="1"/>
          </p:cNvSpPr>
          <p:nvPr>
            <p:ph type="dt" sz="quarter" idx="4294967295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CIM</a:t>
            </a:r>
          </a:p>
          <a:p>
            <a:pPr eaLnBrk="1" hangingPunct="1"/>
            <a:r>
              <a:rPr lang="en-US"/>
              <a:t>Cost of Manufacturing</a:t>
            </a:r>
          </a:p>
        </p:txBody>
      </p:sp>
      <p:sp>
        <p:nvSpPr>
          <p:cNvPr id="22534" name="Footer Placeholder 5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Project Lead The Way, Inc.</a:t>
            </a:r>
            <a:endParaRPr lang="en-US" baseline="30000"/>
          </a:p>
          <a:p>
            <a:pPr eaLnBrk="1" hangingPunct="1"/>
            <a:r>
              <a:rPr lang="en-US"/>
              <a:t>Copyright 2008</a:t>
            </a:r>
          </a:p>
        </p:txBody>
      </p:sp>
      <p:sp>
        <p:nvSpPr>
          <p:cNvPr id="22535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653125-31FE-493C-84BD-224654318EC8}" type="slidenum">
              <a:rPr lang="en-US" smtClean="0"/>
              <a:pPr eaLnBrk="1" hangingPunct="1"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74179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Manufacturing Costs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CIM</a:t>
            </a:r>
          </a:p>
          <a:p>
            <a:pPr eaLnBrk="1" hangingPunct="1"/>
            <a:r>
              <a:rPr lang="en-US"/>
              <a:t>Cost of Manufacturing</a:t>
            </a: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Project Lead The Way, Inc.</a:t>
            </a:r>
            <a:endParaRPr lang="en-US" baseline="30000"/>
          </a:p>
          <a:p>
            <a:pPr eaLnBrk="1" hangingPunct="1"/>
            <a:r>
              <a:rPr lang="en-US"/>
              <a:t>Copyright 2008</a:t>
            </a:r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89B2DB-05F6-4169-9F6C-907961677503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23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Unplug the unit from the wall and disconnect 9V battery before making any connections.</a:t>
            </a:r>
          </a:p>
        </p:txBody>
      </p:sp>
    </p:spTree>
    <p:extLst>
      <p:ext uri="{BB962C8B-B14F-4D97-AF65-F5344CB8AC3E}">
        <p14:creationId xmlns:p14="http://schemas.microsoft.com/office/powerpoint/2010/main" val="1627240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Lesson 3.3 Lynxmotion Robotic Arm Start Up and Shut Down Procedures is</a:t>
            </a:r>
            <a:r>
              <a:rPr lang="en-US" sz="1200" baseline="0" dirty="0" smtClean="0"/>
              <a:t> provided as a reference for proper use of the robotic arm.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C9936A-3A6F-4E9F-85DD-529B3EF1A95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56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673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59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52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AECCA-584C-475A-B888-DD079A9CD4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31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3E813-A66D-4EB0-91D3-134E9F343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29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FCF55-EE5D-459B-B037-69B259E94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837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F3411-E6EF-4E50-BCA9-FA8862867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22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008BC-30A8-4B0A-A886-745FF3992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4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212FF-CD3C-43F7-8550-E7F4E015C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92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9A0D4-581F-447F-94EA-B3ED77BA9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629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454A7-9D10-4231-A80A-865A04B71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51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61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0C90E-042A-4504-A292-EA7A987D7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45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4D99D-ABDB-46E3-8089-B554F4B96C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05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8E057-C425-4212-A317-21A93DE861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390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6649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50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90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095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0584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172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891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2044F97-94D9-4AC7-AB4F-1364847F2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86B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86B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86B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86B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86B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AL5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940" y="3352800"/>
            <a:ext cx="421532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btitle 2"/>
          <p:cNvSpPr txBox="1">
            <a:spLocks/>
          </p:cNvSpPr>
          <p:nvPr/>
        </p:nvSpPr>
        <p:spPr>
          <a:xfrm>
            <a:off x="1371600" y="4343400"/>
            <a:ext cx="6400800" cy="83820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28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Lynxmotion Robotic Arm</a:t>
            </a:r>
            <a:endParaRPr lang="en-US" sz="11200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4" descr="C:\Users\lsmith\Dropbox\2014-15 Curriculum Release\Notes\Logos\PLTW Logo Transparent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199"/>
            <a:ext cx="5943600" cy="198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 txBox="1">
            <a:spLocks/>
          </p:cNvSpPr>
          <p:nvPr/>
        </p:nvSpPr>
        <p:spPr bwMode="auto">
          <a:xfrm>
            <a:off x="6934200" y="6629400"/>
            <a:ext cx="2209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en-US" sz="8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sz="8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Lead The Way, Inc.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629400"/>
            <a:ext cx="2209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Computer Integrated Manufacturing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5000" y="6229905"/>
            <a:ext cx="29319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http://www.lynxmotion.com/images</a:t>
            </a:r>
          </a:p>
        </p:txBody>
      </p:sp>
    </p:spTree>
    <p:extLst>
      <p:ext uri="{BB962C8B-B14F-4D97-AF65-F5344CB8AC3E}">
        <p14:creationId xmlns:p14="http://schemas.microsoft.com/office/powerpoint/2010/main" val="239551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3334" r="17500"/>
          <a:stretch>
            <a:fillRect/>
          </a:stretch>
        </p:blipFill>
        <p:spPr bwMode="auto">
          <a:xfrm>
            <a:off x="3773488" y="762000"/>
            <a:ext cx="5370512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SSC-32 Interface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3733800" cy="441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sz="2800" dirty="0" smtClean="0"/>
              <a:t>SSC-32 is a serial servo controller that provides the interface between the robot and the computer.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It can be used to control up to 32 servos.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3334" r="17500"/>
          <a:stretch>
            <a:fillRect/>
          </a:stretch>
        </p:blipFill>
        <p:spPr bwMode="auto">
          <a:xfrm>
            <a:off x="3773488" y="762000"/>
            <a:ext cx="5370512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Outputs: Servos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3733800" cy="441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dirty="0" smtClean="0"/>
              <a:t>	Pins 0-7 are reserved for robot servos.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4495800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Oval 6"/>
          <p:cNvSpPr>
            <a:spLocks noChangeArrowheads="1"/>
          </p:cNvSpPr>
          <p:nvPr/>
        </p:nvSpPr>
        <p:spPr bwMode="auto">
          <a:xfrm rot="2838566">
            <a:off x="4333081" y="2677319"/>
            <a:ext cx="1239838" cy="6096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3334" r="17500"/>
          <a:stretch>
            <a:fillRect/>
          </a:stretch>
        </p:blipFill>
        <p:spPr bwMode="auto">
          <a:xfrm>
            <a:off x="3773488" y="762000"/>
            <a:ext cx="5370512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Outputs 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3733800" cy="441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dirty="0" smtClean="0"/>
              <a:t>	Pins 8-15 are reserved for outputs and can be used to send information to other equipment.</a:t>
            </a:r>
          </a:p>
        </p:txBody>
      </p:sp>
      <p:sp>
        <p:nvSpPr>
          <p:cNvPr id="13317" name="Oval 7"/>
          <p:cNvSpPr>
            <a:spLocks noChangeArrowheads="1"/>
          </p:cNvSpPr>
          <p:nvPr/>
        </p:nvSpPr>
        <p:spPr bwMode="auto">
          <a:xfrm rot="2838566">
            <a:off x="5247481" y="3667919"/>
            <a:ext cx="1239838" cy="6096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31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05400"/>
            <a:ext cx="39624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3334" r="17500"/>
          <a:stretch>
            <a:fillRect/>
          </a:stretch>
        </p:blipFill>
        <p:spPr bwMode="auto">
          <a:xfrm>
            <a:off x="3773488" y="762000"/>
            <a:ext cx="5370512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Inputs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3733800" cy="441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smtClean="0"/>
              <a:t>	Pins A-D are reserved for inputs and can be used to monitor switches and sensors.</a:t>
            </a:r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 rot="2838566">
            <a:off x="6273933" y="2461203"/>
            <a:ext cx="1140819" cy="935174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34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029200"/>
            <a:ext cx="312420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Servo Connections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dirty="0" smtClean="0"/>
              <a:t>	Always check polarity when wires are attached to the SSC-32, and </a:t>
            </a:r>
            <a:r>
              <a:rPr lang="en-US" b="1" dirty="0" smtClean="0"/>
              <a:t>never</a:t>
            </a:r>
            <a:r>
              <a:rPr lang="en-US" dirty="0" smtClean="0"/>
              <a:t> attach wires while the board is powered on.</a:t>
            </a:r>
          </a:p>
          <a:p>
            <a:pPr lvl="1" eaLnBrk="1" hangingPunct="1"/>
            <a:r>
              <a:rPr lang="en-US" dirty="0" smtClean="0"/>
              <a:t>Black servo wire to </a:t>
            </a:r>
            <a:r>
              <a:rPr lang="en-US" b="1" dirty="0" smtClean="0">
                <a:solidFill>
                  <a:srgbClr val="FF0000"/>
                </a:solidFill>
              </a:rPr>
              <a:t>Ground</a:t>
            </a:r>
          </a:p>
          <a:p>
            <a:pPr lvl="1" eaLnBrk="1" hangingPunct="1"/>
            <a:r>
              <a:rPr lang="en-US" dirty="0" smtClean="0"/>
              <a:t>Red servo wire to </a:t>
            </a:r>
            <a:r>
              <a:rPr lang="en-US" b="1" dirty="0" smtClean="0">
                <a:solidFill>
                  <a:srgbClr val="FF0000"/>
                </a:solidFill>
              </a:rPr>
              <a:t>VS1</a:t>
            </a:r>
            <a:r>
              <a:rPr lang="en-US" dirty="0" smtClean="0"/>
              <a:t> pin</a:t>
            </a:r>
          </a:p>
          <a:p>
            <a:pPr lvl="1" eaLnBrk="1" hangingPunct="1"/>
            <a:r>
              <a:rPr lang="en-US" dirty="0" smtClean="0"/>
              <a:t>Yellow servo wire to </a:t>
            </a:r>
            <a:r>
              <a:rPr lang="en-US" b="1" dirty="0" smtClean="0">
                <a:solidFill>
                  <a:srgbClr val="FF0000"/>
                </a:solidFill>
              </a:rPr>
              <a:t>PULSE</a:t>
            </a:r>
            <a:r>
              <a:rPr lang="en-US" dirty="0" smtClean="0"/>
              <a:t> pin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029200"/>
            <a:ext cx="73533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Line 6"/>
          <p:cNvSpPr>
            <a:spLocks noChangeShapeType="1"/>
          </p:cNvSpPr>
          <p:nvPr/>
        </p:nvSpPr>
        <p:spPr bwMode="auto">
          <a:xfrm flipH="1">
            <a:off x="228600" y="3429000"/>
            <a:ext cx="838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6" name="Line 7"/>
          <p:cNvSpPr>
            <a:spLocks noChangeShapeType="1"/>
          </p:cNvSpPr>
          <p:nvPr/>
        </p:nvSpPr>
        <p:spPr bwMode="auto">
          <a:xfrm>
            <a:off x="228600" y="3429000"/>
            <a:ext cx="0" cy="2362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7" name="Line 9"/>
          <p:cNvSpPr>
            <a:spLocks noChangeShapeType="1"/>
          </p:cNvSpPr>
          <p:nvPr/>
        </p:nvSpPr>
        <p:spPr bwMode="auto">
          <a:xfrm flipH="1">
            <a:off x="457200" y="39624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Line 10"/>
          <p:cNvSpPr>
            <a:spLocks noChangeShapeType="1"/>
          </p:cNvSpPr>
          <p:nvPr/>
        </p:nvSpPr>
        <p:spPr bwMode="auto">
          <a:xfrm>
            <a:off x="457200" y="3962400"/>
            <a:ext cx="0" cy="1600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Line 12"/>
          <p:cNvSpPr>
            <a:spLocks noChangeShapeType="1"/>
          </p:cNvSpPr>
          <p:nvPr/>
        </p:nvSpPr>
        <p:spPr bwMode="auto">
          <a:xfrm flipH="1">
            <a:off x="762000" y="4495800"/>
            <a:ext cx="3048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Line 13"/>
          <p:cNvSpPr>
            <a:spLocks noChangeShapeType="1"/>
          </p:cNvSpPr>
          <p:nvPr/>
        </p:nvSpPr>
        <p:spPr bwMode="auto">
          <a:xfrm>
            <a:off x="762000" y="4495800"/>
            <a:ext cx="0" cy="762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Line 16"/>
          <p:cNvSpPr>
            <a:spLocks noChangeShapeType="1"/>
          </p:cNvSpPr>
          <p:nvPr/>
        </p:nvSpPr>
        <p:spPr bwMode="auto">
          <a:xfrm>
            <a:off x="762000" y="5257800"/>
            <a:ext cx="5334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2" name="Line 17"/>
          <p:cNvSpPr>
            <a:spLocks noChangeShapeType="1"/>
          </p:cNvSpPr>
          <p:nvPr/>
        </p:nvSpPr>
        <p:spPr bwMode="auto">
          <a:xfrm>
            <a:off x="457200" y="5562600"/>
            <a:ext cx="1066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3" name="Line 18"/>
          <p:cNvSpPr>
            <a:spLocks noChangeShapeType="1"/>
          </p:cNvSpPr>
          <p:nvPr/>
        </p:nvSpPr>
        <p:spPr bwMode="auto">
          <a:xfrm>
            <a:off x="228600" y="5791200"/>
            <a:ext cx="152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Lynxmotion Robotic Arm Start Up and Shut Down Procedures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t="10391"/>
          <a:stretch/>
        </p:blipFill>
        <p:spPr bwMode="auto">
          <a:xfrm>
            <a:off x="298939" y="1946557"/>
            <a:ext cx="3200400" cy="22174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539" y="4383098"/>
            <a:ext cx="2344707" cy="2379444"/>
          </a:xfrm>
          <a:prstGeom prst="rect">
            <a:avLst/>
          </a:prstGeom>
        </p:spPr>
      </p:pic>
      <p:pic>
        <p:nvPicPr>
          <p:cNvPr id="18" name="Picture 17" descr="C:\Users\gholt\AppData\Local\Temp\SNAGHTML53f576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514" y="3776005"/>
            <a:ext cx="3938127" cy="250676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3592906" y="1643536"/>
            <a:ext cx="47327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Refer to this resource for proper operation:</a:t>
            </a:r>
          </a:p>
          <a:p>
            <a:r>
              <a:rPr lang="en-US" sz="2800" dirty="0" smtClean="0"/>
              <a:t>Lesson </a:t>
            </a:r>
            <a:r>
              <a:rPr lang="en-US" sz="2800" dirty="0"/>
              <a:t>3.3 Lynxmotion Robotic Arm Start Up and Shut Down Procedures </a:t>
            </a:r>
          </a:p>
        </p:txBody>
      </p:sp>
    </p:spTree>
    <p:extLst>
      <p:ext uri="{BB962C8B-B14F-4D97-AF65-F5344CB8AC3E}">
        <p14:creationId xmlns:p14="http://schemas.microsoft.com/office/powerpoint/2010/main" val="22323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Introduction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4419600" cy="472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dirty="0" smtClean="0"/>
              <a:t>	The AL5 series robotic arm is a five or six axis jointed arm-type robot driven by four to five servo motors. It uses a serial servo controller to control all motion.</a:t>
            </a:r>
          </a:p>
        </p:txBody>
      </p:sp>
      <p:pic>
        <p:nvPicPr>
          <p:cNvPr id="3076" name="Picture 6" descr="AL5D Le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1752600"/>
            <a:ext cx="406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5029200" y="4876800"/>
            <a:ext cx="3702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http://www.lynxmotion.com/images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Joints</a:t>
            </a:r>
          </a:p>
        </p:txBody>
      </p:sp>
      <p:pic>
        <p:nvPicPr>
          <p:cNvPr id="4099" name="Picture 5" descr="AL5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8126413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2819400" y="56388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/>
              <a:t>Base</a:t>
            </a:r>
          </a:p>
        </p:txBody>
      </p:sp>
      <p:sp>
        <p:nvSpPr>
          <p:cNvPr id="4101" name="Text Box 8"/>
          <p:cNvSpPr txBox="1">
            <a:spLocks noChangeArrowheads="1"/>
          </p:cNvSpPr>
          <p:nvPr/>
        </p:nvSpPr>
        <p:spPr bwMode="auto">
          <a:xfrm>
            <a:off x="2133600" y="39624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/>
              <a:t>Shoulder</a:t>
            </a:r>
          </a:p>
        </p:txBody>
      </p:sp>
      <p:sp>
        <p:nvSpPr>
          <p:cNvPr id="4102" name="Text Box 9"/>
          <p:cNvSpPr txBox="1">
            <a:spLocks noChangeArrowheads="1"/>
          </p:cNvSpPr>
          <p:nvPr/>
        </p:nvSpPr>
        <p:spPr bwMode="auto">
          <a:xfrm>
            <a:off x="7315200" y="16764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/>
              <a:t>Elbow</a:t>
            </a:r>
          </a:p>
        </p:txBody>
      </p:sp>
      <p:sp>
        <p:nvSpPr>
          <p:cNvPr id="4103" name="Text Box 10"/>
          <p:cNvSpPr txBox="1">
            <a:spLocks noChangeArrowheads="1"/>
          </p:cNvSpPr>
          <p:nvPr/>
        </p:nvSpPr>
        <p:spPr bwMode="auto">
          <a:xfrm>
            <a:off x="3810000" y="25908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/>
              <a:t>Wrist</a:t>
            </a:r>
          </a:p>
        </p:txBody>
      </p:sp>
      <p:sp>
        <p:nvSpPr>
          <p:cNvPr id="4104" name="Text Box 11"/>
          <p:cNvSpPr txBox="1">
            <a:spLocks noChangeArrowheads="1"/>
          </p:cNvSpPr>
          <p:nvPr/>
        </p:nvSpPr>
        <p:spPr bwMode="auto">
          <a:xfrm>
            <a:off x="2438400" y="2743200"/>
            <a:ext cx="1371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/>
              <a:t>Wrist Rotate</a:t>
            </a:r>
          </a:p>
        </p:txBody>
      </p:sp>
      <p:sp>
        <p:nvSpPr>
          <p:cNvPr id="4105" name="Line 12"/>
          <p:cNvSpPr>
            <a:spLocks noChangeShapeType="1"/>
          </p:cNvSpPr>
          <p:nvPr/>
        </p:nvSpPr>
        <p:spPr bwMode="auto">
          <a:xfrm flipV="1">
            <a:off x="3733800" y="5715000"/>
            <a:ext cx="6858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6" name="Line 14"/>
          <p:cNvSpPr>
            <a:spLocks noChangeShapeType="1"/>
          </p:cNvSpPr>
          <p:nvPr/>
        </p:nvSpPr>
        <p:spPr bwMode="auto">
          <a:xfrm flipH="1" flipV="1">
            <a:off x="2514600" y="1981200"/>
            <a:ext cx="3810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7" name="Line 15"/>
          <p:cNvSpPr>
            <a:spLocks noChangeShapeType="1"/>
          </p:cNvSpPr>
          <p:nvPr/>
        </p:nvSpPr>
        <p:spPr bwMode="auto">
          <a:xfrm flipH="1" flipV="1">
            <a:off x="4267200" y="2057400"/>
            <a:ext cx="762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8" name="Line 16"/>
          <p:cNvSpPr>
            <a:spLocks noChangeShapeType="1"/>
          </p:cNvSpPr>
          <p:nvPr/>
        </p:nvSpPr>
        <p:spPr bwMode="auto">
          <a:xfrm flipH="1">
            <a:off x="7391400" y="2133600"/>
            <a:ext cx="3810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9" name="Line 17"/>
          <p:cNvSpPr>
            <a:spLocks noChangeShapeType="1"/>
          </p:cNvSpPr>
          <p:nvPr/>
        </p:nvSpPr>
        <p:spPr bwMode="auto">
          <a:xfrm>
            <a:off x="3581400" y="4191000"/>
            <a:ext cx="9906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0" name="Rectangle 18"/>
          <p:cNvSpPr>
            <a:spLocks noChangeArrowheads="1"/>
          </p:cNvSpPr>
          <p:nvPr/>
        </p:nvSpPr>
        <p:spPr bwMode="auto">
          <a:xfrm>
            <a:off x="3886200" y="6248400"/>
            <a:ext cx="3702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http://www.lynxmotion.com/images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348205" y="2971800"/>
            <a:ext cx="137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smtClean="0"/>
              <a:t>Gripper</a:t>
            </a: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V="1">
            <a:off x="805404" y="1905000"/>
            <a:ext cx="1328195" cy="114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End Effector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4876800"/>
            <a:ext cx="7924800" cy="167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dirty="0" smtClean="0"/>
              <a:t>An end effector is a device or tool connected to the end of a robot arm.</a:t>
            </a:r>
          </a:p>
          <a:p>
            <a:pPr eaLnBrk="1" hangingPunct="1">
              <a:buFontTx/>
              <a:buNone/>
            </a:pPr>
            <a:r>
              <a:rPr lang="en-US" dirty="0" smtClean="0"/>
              <a:t>The Lynxmotion gripper is shown above.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200400" y="4419600"/>
            <a:ext cx="3702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http://www.lynxmotion.com/images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Work Envelope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4876800"/>
            <a:ext cx="7924800" cy="167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dirty="0" smtClean="0"/>
              <a:t>	The work envelope is spherical like the </a:t>
            </a:r>
            <a:r>
              <a:rPr lang="en-US" dirty="0" err="1" smtClean="0"/>
              <a:t>Scorbot</a:t>
            </a:r>
            <a:r>
              <a:rPr lang="en-US" dirty="0" smtClean="0"/>
              <a:t> and other jointed arm robots.</a:t>
            </a:r>
          </a:p>
        </p:txBody>
      </p:sp>
      <p:pic>
        <p:nvPicPr>
          <p:cNvPr id="6148" name="Picture 8" descr="Lynx Work Envelop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6" t="5188" r="9711" b="7611"/>
          <a:stretch/>
        </p:blipFill>
        <p:spPr bwMode="auto">
          <a:xfrm>
            <a:off x="2245489" y="1076446"/>
            <a:ext cx="4653022" cy="400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Servos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4419600" cy="472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dirty="0" smtClean="0"/>
              <a:t>	Servos are electromechanical devices that use feedback to provide precise movement of the robot’s joints.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9" r="23750"/>
          <a:stretch>
            <a:fillRect/>
          </a:stretch>
        </p:blipFill>
        <p:spPr bwMode="auto">
          <a:xfrm>
            <a:off x="4953000" y="1371600"/>
            <a:ext cx="3352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953000" y="5334000"/>
            <a:ext cx="3702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http://www.lynxmotion.com/images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Servos: Wiring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4648200" cy="419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dirty="0" smtClean="0"/>
              <a:t>Power is provided by the red and black wires.</a:t>
            </a:r>
          </a:p>
          <a:p>
            <a:pPr eaLnBrk="1" hangingPunct="1">
              <a:buFontTx/>
              <a:buNone/>
            </a:pPr>
            <a:r>
              <a:rPr lang="en-US" dirty="0" smtClean="0"/>
              <a:t>Controller sends a pulse using the yellow wire to indicate which direction to turn and for how long. </a:t>
            </a:r>
          </a:p>
        </p:txBody>
      </p:sp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>
            <a:fillRect/>
          </a:stretch>
        </p:blipFill>
        <p:spPr bwMode="auto">
          <a:xfrm>
            <a:off x="5024437" y="1676400"/>
            <a:ext cx="381476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5181600" y="5334000"/>
            <a:ext cx="3702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http://www.lynxmotion.com/images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Servos: Operation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153400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SSC-32 sends a pulse to the servo motor on the yellow wire.</a:t>
            </a:r>
          </a:p>
          <a:p>
            <a:pPr eaLnBrk="1" hangingPunct="1"/>
            <a:r>
              <a:rPr lang="en-US" dirty="0" smtClean="0"/>
              <a:t>A pulse of 1.5msec moves the servo to its center position.</a:t>
            </a:r>
          </a:p>
          <a:p>
            <a:pPr eaLnBrk="1" hangingPunct="1"/>
            <a:r>
              <a:rPr lang="en-US" dirty="0" smtClean="0"/>
              <a:t>A pulse of 1msec moves the servo 360</a:t>
            </a:r>
            <a:r>
              <a:rPr lang="en-US" dirty="0" smtClean="0">
                <a:cs typeface="Arial" charset="0"/>
              </a:rPr>
              <a:t>°</a:t>
            </a:r>
            <a:r>
              <a:rPr lang="en-US" dirty="0" smtClean="0"/>
              <a:t> counterclockwise, and a 2 </a:t>
            </a:r>
            <a:r>
              <a:rPr lang="en-US" dirty="0" err="1" smtClean="0"/>
              <a:t>msec</a:t>
            </a:r>
            <a:r>
              <a:rPr lang="en-US" dirty="0" smtClean="0"/>
              <a:t> pulse moves the servo 360</a:t>
            </a:r>
            <a:r>
              <a:rPr lang="en-US" dirty="0" smtClean="0">
                <a:cs typeface="Arial" charset="0"/>
              </a:rPr>
              <a:t>°</a:t>
            </a:r>
            <a:r>
              <a:rPr lang="en-US" dirty="0" smtClean="0"/>
              <a:t> clockwise.</a:t>
            </a:r>
          </a:p>
          <a:p>
            <a:pPr eaLnBrk="1" hangingPunct="1"/>
            <a:r>
              <a:rPr lang="en-US" dirty="0" smtClean="0"/>
              <a:t>These values are approximate.</a:t>
            </a:r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2858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Servos: Operation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09800"/>
            <a:ext cx="8153400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SSC-32 controller moves each servo. </a:t>
            </a:r>
          </a:p>
          <a:p>
            <a:pPr eaLnBrk="1" hangingPunct="1"/>
            <a:r>
              <a:rPr lang="en-US" dirty="0" err="1" smtClean="0"/>
              <a:t>FlowArm</a:t>
            </a:r>
            <a:r>
              <a:rPr lang="en-US" dirty="0" smtClean="0"/>
              <a:t> software is the interface that makes complex moves easier to perform.</a:t>
            </a:r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2808288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gholt\AppData\Local\Temp\SNAGHTML53f57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140106"/>
            <a:ext cx="4433824" cy="28222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eral_PowerPoint_Template_2008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General_PowerPoint_Template_2008</Template>
  <TotalTime>701</TotalTime>
  <Words>445</Words>
  <Application>Microsoft Office PowerPoint</Application>
  <PresentationFormat>On-screen Show (4:3)</PresentationFormat>
  <Paragraphs>88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General_PowerPoint_Template_2008</vt:lpstr>
      <vt:lpstr>1_Custom Design</vt:lpstr>
      <vt:lpstr>PowerPoint Presentation</vt:lpstr>
      <vt:lpstr>Introduction</vt:lpstr>
      <vt:lpstr>Joints</vt:lpstr>
      <vt:lpstr>End Effector</vt:lpstr>
      <vt:lpstr>Work Envelope</vt:lpstr>
      <vt:lpstr>Servos</vt:lpstr>
      <vt:lpstr>Servos: Wiring</vt:lpstr>
      <vt:lpstr>Servos: Operation</vt:lpstr>
      <vt:lpstr>Servos: Operation</vt:lpstr>
      <vt:lpstr>SSC-32 Interface</vt:lpstr>
      <vt:lpstr>Outputs: Servos</vt:lpstr>
      <vt:lpstr>Outputs </vt:lpstr>
      <vt:lpstr>Inputs</vt:lpstr>
      <vt:lpstr>Servo Connections</vt:lpstr>
      <vt:lpstr>Lynxmotion Robotic Arm Start Up and Shut Down Procedures</vt:lpstr>
    </vt:vector>
  </TitlesOfParts>
  <Company>Project Lead The Way,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Lynxmotion Robotic Arm (VEX)</dc:title>
  <dc:subject>CIM - Unit 3 - Lesson 3.3 - Robotic Programming &amp; Usage</dc:subject>
  <dc:creator>CIM Revision Team</dc:creator>
  <cp:lastModifiedBy>Gerald Holt</cp:lastModifiedBy>
  <cp:revision>72</cp:revision>
  <dcterms:created xsi:type="dcterms:W3CDTF">2008-01-16T19:07:11Z</dcterms:created>
  <dcterms:modified xsi:type="dcterms:W3CDTF">2016-04-03T21:09:16Z</dcterms:modified>
</cp:coreProperties>
</file>